
<file path=[Content_Types].xml><?xml version="1.0" encoding="utf-8"?>
<Types xmlns="http://schemas.openxmlformats.org/package/2006/content-types">
  <Default Extension="xml" ContentType="application/xml"/>
  <Default Extension="jpeg" ContentType="image/jpeg"/>
  <Default Extension="xlsx" ContentType="application/vnd.openxmlformats-officedocument.spreadsheetml.sheet"/>
  <Default Extension="png" ContentType="image/png"/>
  <Default Extension="rels" ContentType="application/vnd.openxmlformats-package.relationships+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0"/>
  </p:notesMasterIdLst>
  <p:sldIdLst>
    <p:sldId id="256" r:id="rId2"/>
    <p:sldId id="257" r:id="rId3"/>
    <p:sldId id="283" r:id="rId4"/>
    <p:sldId id="265" r:id="rId5"/>
    <p:sldId id="259" r:id="rId6"/>
    <p:sldId id="264" r:id="rId7"/>
    <p:sldId id="286" r:id="rId8"/>
    <p:sldId id="285" r:id="rId9"/>
    <p:sldId id="258" r:id="rId10"/>
    <p:sldId id="284" r:id="rId11"/>
    <p:sldId id="289" r:id="rId12"/>
    <p:sldId id="288" r:id="rId13"/>
    <p:sldId id="261" r:id="rId14"/>
    <p:sldId id="270" r:id="rId15"/>
    <p:sldId id="260" r:id="rId16"/>
    <p:sldId id="279" r:id="rId17"/>
    <p:sldId id="290" r:id="rId18"/>
    <p:sldId id="269" r:id="rId1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90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6C542"/>
    <a:srgbClr val="5D5956"/>
    <a:srgbClr val="747474"/>
    <a:srgbClr val="898989"/>
    <a:srgbClr val="5EA04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59" autoAdjust="0"/>
    <p:restoredTop sz="81811"/>
  </p:normalViewPr>
  <p:slideViewPr>
    <p:cSldViewPr snapToGrid="0" showGuides="1">
      <p:cViewPr varScale="1">
        <p:scale>
          <a:sx n="87" d="100"/>
          <a:sy n="87" d="100"/>
        </p:scale>
        <p:origin x="1568" y="184"/>
      </p:cViewPr>
      <p:guideLst>
        <p:guide orient="horz" pos="2160"/>
        <p:guide pos="2904"/>
      </p:guideLst>
    </p:cSldViewPr>
  </p:slideViewPr>
  <p:notesTextViewPr>
    <p:cViewPr>
      <p:scale>
        <a:sx n="1" d="1"/>
        <a:sy n="1" d="1"/>
      </p:scale>
      <p:origin x="0" y="0"/>
    </p:cViewPr>
  </p:notesTextViewPr>
  <p:sorterViewPr>
    <p:cViewPr>
      <p:scale>
        <a:sx n="200" d="100"/>
        <a:sy n="200" d="100"/>
      </p:scale>
      <p:origin x="0" y="-21950"/>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notesMaster" Target="notesMasters/notesMaster1.xml"/><Relationship Id="rId21" Type="http://schemas.openxmlformats.org/officeDocument/2006/relationships/presProps" Target="presProps.xml"/><Relationship Id="rId22" Type="http://schemas.openxmlformats.org/officeDocument/2006/relationships/viewProps" Target="viewProps.xml"/><Relationship Id="rId23" Type="http://schemas.openxmlformats.org/officeDocument/2006/relationships/theme" Target="theme/theme1.xml"/><Relationship Id="rId24"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1" Type="http://schemas.microsoft.com/office/2011/relationships/chartStyle" Target="style1.xml"/><Relationship Id="rId2" Type="http://schemas.microsoft.com/office/2011/relationships/chartColorStyle" Target="colors1.xml"/><Relationship Id="rId3"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microsoft.com/office/2011/relationships/chartStyle" Target="style2.xml"/><Relationship Id="rId2" Type="http://schemas.microsoft.com/office/2011/relationships/chartColorStyle" Target="colors2.xml"/><Relationship Id="rId3"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sz="2600" b="1" dirty="0"/>
              <a:t>Revenue</a:t>
            </a:r>
          </a:p>
          <a:p>
            <a:pPr>
              <a:defRPr/>
            </a:pPr>
            <a:r>
              <a:rPr lang="en-US" sz="1500" dirty="0"/>
              <a:t>(in millions)</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Revenue</c:v>
                </c:pt>
              </c:strCache>
            </c:strRef>
          </c:tx>
          <c:spPr>
            <a:solidFill>
              <a:srgbClr val="A6C542"/>
            </a:solidFill>
            <a:ln>
              <a:noFill/>
            </a:ln>
            <a:effectLst/>
          </c:spPr>
          <c:invertIfNegative val="0"/>
          <c:cat>
            <c:numRef>
              <c:f>Sheet1!$A$2:$A$5</c:f>
              <c:numCache>
                <c:formatCode>General</c:formatCode>
                <c:ptCount val="4"/>
                <c:pt idx="0">
                  <c:v>2014.0</c:v>
                </c:pt>
                <c:pt idx="1">
                  <c:v>2015.0</c:v>
                </c:pt>
                <c:pt idx="2">
                  <c:v>2016.0</c:v>
                </c:pt>
                <c:pt idx="3">
                  <c:v>2017.0</c:v>
                </c:pt>
              </c:numCache>
            </c:numRef>
          </c:cat>
          <c:val>
            <c:numRef>
              <c:f>Sheet1!$B$2:$B$5</c:f>
              <c:numCache>
                <c:formatCode>General</c:formatCode>
                <c:ptCount val="4"/>
                <c:pt idx="0">
                  <c:v>0.89</c:v>
                </c:pt>
                <c:pt idx="1">
                  <c:v>1.39</c:v>
                </c:pt>
                <c:pt idx="2">
                  <c:v>1.4</c:v>
                </c:pt>
                <c:pt idx="3">
                  <c:v>10.0</c:v>
                </c:pt>
              </c:numCache>
            </c:numRef>
          </c:val>
          <c:extLst xmlns:c16r2="http://schemas.microsoft.com/office/drawing/2015/06/chart">
            <c:ext xmlns:c16="http://schemas.microsoft.com/office/drawing/2014/chart" uri="{C3380CC4-5D6E-409C-BE32-E72D297353CC}">
              <c16:uniqueId val="{00000000-C6A2-46AF-9260-C4676FFB645B}"/>
            </c:ext>
          </c:extLst>
        </c:ser>
        <c:dLbls>
          <c:showLegendKey val="0"/>
          <c:showVal val="0"/>
          <c:showCatName val="0"/>
          <c:showSerName val="0"/>
          <c:showPercent val="0"/>
          <c:showBubbleSize val="0"/>
        </c:dLbls>
        <c:gapWidth val="82"/>
        <c:overlap val="-27"/>
        <c:axId val="2122949152"/>
        <c:axId val="2127202496"/>
      </c:barChart>
      <c:catAx>
        <c:axId val="21229491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127202496"/>
        <c:crosses val="autoZero"/>
        <c:auto val="1"/>
        <c:lblAlgn val="ctr"/>
        <c:lblOffset val="100"/>
        <c:noMultiLvlLbl val="0"/>
      </c:catAx>
      <c:valAx>
        <c:axId val="2127202496"/>
        <c:scaling>
          <c:orientation val="minMax"/>
        </c:scaling>
        <c:delete val="0"/>
        <c:axPos val="l"/>
        <c:majorGridlines>
          <c:spPr>
            <a:ln w="9525" cap="flat" cmpd="sng" algn="ctr">
              <a:solidFill>
                <a:schemeClr val="tx1">
                  <a:lumMod val="15000"/>
                  <a:lumOff val="85000"/>
                </a:schemeClr>
              </a:solidFill>
              <a:round/>
            </a:ln>
            <a:effectLst/>
          </c:spPr>
        </c:majorGridlines>
        <c:numFmt formatCode="&quot;$&quot;#,##0" sourceLinked="0"/>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12294915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dirty="0" smtClean="0"/>
              <a:t>CDIF Historical</a:t>
            </a:r>
            <a:r>
              <a:rPr lang="en-US" baseline="0" dirty="0" smtClean="0"/>
              <a:t> Chart</a:t>
            </a:r>
            <a:endParaRPr lang="en-US" dirty="0"/>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Sheet1!$B$1</c:f>
              <c:strCache>
                <c:ptCount val="1"/>
                <c:pt idx="0">
                  <c:v>High</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numRef>
              <c:f>Sheet1!$A$2:$A$7</c:f>
              <c:numCache>
                <c:formatCode>m/d/yy</c:formatCode>
                <c:ptCount val="6"/>
                <c:pt idx="0">
                  <c:v>42633.0</c:v>
                </c:pt>
                <c:pt idx="1">
                  <c:v>42685.0</c:v>
                </c:pt>
                <c:pt idx="2">
                  <c:v>42713.0</c:v>
                </c:pt>
                <c:pt idx="3">
                  <c:v>42728.0</c:v>
                </c:pt>
                <c:pt idx="4">
                  <c:v>42782.0</c:v>
                </c:pt>
                <c:pt idx="5">
                  <c:v>42783.0</c:v>
                </c:pt>
              </c:numCache>
            </c:numRef>
          </c:cat>
          <c:val>
            <c:numRef>
              <c:f>Sheet1!$B$2:$B$7</c:f>
              <c:numCache>
                <c:formatCode>General</c:formatCode>
                <c:ptCount val="6"/>
                <c:pt idx="0">
                  <c:v>0.05</c:v>
                </c:pt>
                <c:pt idx="1">
                  <c:v>0.12</c:v>
                </c:pt>
                <c:pt idx="2">
                  <c:v>0.21</c:v>
                </c:pt>
                <c:pt idx="3">
                  <c:v>0.25</c:v>
                </c:pt>
                <c:pt idx="4">
                  <c:v>0.36</c:v>
                </c:pt>
                <c:pt idx="5">
                  <c:v>0.42</c:v>
                </c:pt>
              </c:numCache>
            </c:numRef>
          </c:val>
          <c:smooth val="0"/>
        </c:ser>
        <c:ser>
          <c:idx val="1"/>
          <c:order val="1"/>
          <c:tx>
            <c:strRef>
              <c:f>Sheet1!$C$1</c:f>
              <c:strCache>
                <c:ptCount val="1"/>
                <c:pt idx="0">
                  <c:v>Low</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numRef>
              <c:f>Sheet1!$A$2:$A$7</c:f>
              <c:numCache>
                <c:formatCode>m/d/yy</c:formatCode>
                <c:ptCount val="6"/>
                <c:pt idx="0">
                  <c:v>42633.0</c:v>
                </c:pt>
                <c:pt idx="1">
                  <c:v>42685.0</c:v>
                </c:pt>
                <c:pt idx="2">
                  <c:v>42713.0</c:v>
                </c:pt>
                <c:pt idx="3">
                  <c:v>42728.0</c:v>
                </c:pt>
                <c:pt idx="4">
                  <c:v>42782.0</c:v>
                </c:pt>
                <c:pt idx="5">
                  <c:v>42783.0</c:v>
                </c:pt>
              </c:numCache>
            </c:numRef>
          </c:cat>
          <c:val>
            <c:numRef>
              <c:f>Sheet1!$C$2:$C$7</c:f>
              <c:numCache>
                <c:formatCode>General</c:formatCode>
                <c:ptCount val="6"/>
                <c:pt idx="0">
                  <c:v>0.04</c:v>
                </c:pt>
                <c:pt idx="1">
                  <c:v>0.1</c:v>
                </c:pt>
                <c:pt idx="2">
                  <c:v>0.19</c:v>
                </c:pt>
                <c:pt idx="3">
                  <c:v>0.24</c:v>
                </c:pt>
                <c:pt idx="4">
                  <c:v>0.28</c:v>
                </c:pt>
                <c:pt idx="5">
                  <c:v>0.34</c:v>
                </c:pt>
              </c:numCache>
            </c:numRef>
          </c:val>
          <c:smooth val="0"/>
        </c:ser>
        <c:ser>
          <c:idx val="2"/>
          <c:order val="2"/>
          <c:tx>
            <c:strRef>
              <c:f>Sheet1!$D$1</c:f>
              <c:strCache>
                <c:ptCount val="1"/>
                <c:pt idx="0">
                  <c:v>Close</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cat>
            <c:numRef>
              <c:f>Sheet1!$A$2:$A$7</c:f>
              <c:numCache>
                <c:formatCode>m/d/yy</c:formatCode>
                <c:ptCount val="6"/>
                <c:pt idx="0">
                  <c:v>42633.0</c:v>
                </c:pt>
                <c:pt idx="1">
                  <c:v>42685.0</c:v>
                </c:pt>
                <c:pt idx="2">
                  <c:v>42713.0</c:v>
                </c:pt>
                <c:pt idx="3">
                  <c:v>42728.0</c:v>
                </c:pt>
                <c:pt idx="4">
                  <c:v>42782.0</c:v>
                </c:pt>
                <c:pt idx="5">
                  <c:v>42783.0</c:v>
                </c:pt>
              </c:numCache>
            </c:numRef>
          </c:cat>
          <c:val>
            <c:numRef>
              <c:f>Sheet1!$D$2:$D$7</c:f>
              <c:numCache>
                <c:formatCode>General</c:formatCode>
                <c:ptCount val="6"/>
                <c:pt idx="0">
                  <c:v>0.04</c:v>
                </c:pt>
                <c:pt idx="1">
                  <c:v>0.12</c:v>
                </c:pt>
                <c:pt idx="2">
                  <c:v>0.21</c:v>
                </c:pt>
                <c:pt idx="3">
                  <c:v>0.24</c:v>
                </c:pt>
                <c:pt idx="4">
                  <c:v>0.34</c:v>
                </c:pt>
                <c:pt idx="5">
                  <c:v>0.37</c:v>
                </c:pt>
              </c:numCache>
            </c:numRef>
          </c:val>
          <c:smooth val="0"/>
        </c:ser>
        <c:dLbls>
          <c:showLegendKey val="0"/>
          <c:showVal val="0"/>
          <c:showCatName val="0"/>
          <c:showSerName val="0"/>
          <c:showPercent val="0"/>
          <c:showBubbleSize val="0"/>
        </c:dLbls>
        <c:marker val="1"/>
        <c:smooth val="0"/>
        <c:axId val="2087903728"/>
        <c:axId val="2123219040"/>
      </c:lineChart>
      <c:dateAx>
        <c:axId val="2087903728"/>
        <c:scaling>
          <c:orientation val="minMax"/>
        </c:scaling>
        <c:delete val="0"/>
        <c:axPos val="b"/>
        <c:numFmt formatCode="m/d/yy"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123219040"/>
        <c:crosses val="autoZero"/>
        <c:auto val="1"/>
        <c:lblOffset val="100"/>
        <c:baseTimeUnit val="days"/>
      </c:dateAx>
      <c:valAx>
        <c:axId val="212321904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08790372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2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EC4431C-4EE7-4978-941A-2547104631B2}" type="datetimeFigureOut">
              <a:rPr lang="en-US" smtClean="0"/>
              <a:t>4/13/17</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63DC735-BCD4-4B05-A4AE-B20F24AF11B4}" type="slidenum">
              <a:rPr lang="en-US" smtClean="0"/>
              <a:t>‹#›</a:t>
            </a:fld>
            <a:endParaRPr lang="en-US"/>
          </a:p>
        </p:txBody>
      </p:sp>
    </p:spTree>
    <p:extLst>
      <p:ext uri="{BB962C8B-B14F-4D97-AF65-F5344CB8AC3E}">
        <p14:creationId xmlns:p14="http://schemas.microsoft.com/office/powerpoint/2010/main" val="16411848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63DC735-BCD4-4B05-A4AE-B20F24AF11B4}" type="slidenum">
              <a:rPr lang="en-US" smtClean="0"/>
              <a:t>3</a:t>
            </a:fld>
            <a:endParaRPr lang="en-US"/>
          </a:p>
        </p:txBody>
      </p:sp>
    </p:spTree>
    <p:extLst>
      <p:ext uri="{BB962C8B-B14F-4D97-AF65-F5344CB8AC3E}">
        <p14:creationId xmlns:p14="http://schemas.microsoft.com/office/powerpoint/2010/main" val="14727137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Lost</a:t>
            </a:r>
            <a:r>
              <a:rPr lang="en-US" baseline="0" dirty="0" smtClean="0"/>
              <a:t> $11.39/share in 2014, .49 cents/share in 2015, 4 cents in 2016 and expect to earn .25 cents/share in 2017.</a:t>
            </a:r>
            <a:endParaRPr lang="en-US" dirty="0"/>
          </a:p>
        </p:txBody>
      </p:sp>
      <p:sp>
        <p:nvSpPr>
          <p:cNvPr id="4" name="Slide Number Placeholder 3"/>
          <p:cNvSpPr>
            <a:spLocks noGrp="1"/>
          </p:cNvSpPr>
          <p:nvPr>
            <p:ph type="sldNum" sz="quarter" idx="10"/>
          </p:nvPr>
        </p:nvSpPr>
        <p:spPr/>
        <p:txBody>
          <a:bodyPr/>
          <a:lstStyle/>
          <a:p>
            <a:fld id="{663DC735-BCD4-4B05-A4AE-B20F24AF11B4}" type="slidenum">
              <a:rPr lang="en-US" smtClean="0"/>
              <a:t>4</a:t>
            </a:fld>
            <a:endParaRPr lang="en-US"/>
          </a:p>
        </p:txBody>
      </p:sp>
    </p:spTree>
    <p:extLst>
      <p:ext uri="{BB962C8B-B14F-4D97-AF65-F5344CB8AC3E}">
        <p14:creationId xmlns:p14="http://schemas.microsoft.com/office/powerpoint/2010/main" val="20691106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63DC735-BCD4-4B05-A4AE-B20F24AF11B4}" type="slidenum">
              <a:rPr lang="en-US" smtClean="0"/>
              <a:t>5</a:t>
            </a:fld>
            <a:endParaRPr lang="en-US"/>
          </a:p>
        </p:txBody>
      </p:sp>
    </p:spTree>
    <p:extLst>
      <p:ext uri="{BB962C8B-B14F-4D97-AF65-F5344CB8AC3E}">
        <p14:creationId xmlns:p14="http://schemas.microsoft.com/office/powerpoint/2010/main" val="8556362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63DC735-BCD4-4B05-A4AE-B20F24AF11B4}" type="slidenum">
              <a:rPr lang="en-US" smtClean="0"/>
              <a:t>9</a:t>
            </a:fld>
            <a:endParaRPr lang="en-US"/>
          </a:p>
        </p:txBody>
      </p:sp>
    </p:spTree>
    <p:extLst>
      <p:ext uri="{BB962C8B-B14F-4D97-AF65-F5344CB8AC3E}">
        <p14:creationId xmlns:p14="http://schemas.microsoft.com/office/powerpoint/2010/main" val="17496985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err="1" smtClean="0">
                <a:solidFill>
                  <a:srgbClr val="424242"/>
                </a:solidFill>
              </a:rPr>
              <a:t>Novate</a:t>
            </a:r>
            <a:r>
              <a:rPr lang="en-US" sz="1200" dirty="0" smtClean="0">
                <a:solidFill>
                  <a:srgbClr val="424242"/>
                </a:solidFill>
              </a:rPr>
              <a:t> or Reduce Corporate Debt.</a:t>
            </a:r>
          </a:p>
          <a:p>
            <a:endParaRPr lang="en-US" dirty="0"/>
          </a:p>
        </p:txBody>
      </p:sp>
      <p:sp>
        <p:nvSpPr>
          <p:cNvPr id="4" name="Slide Number Placeholder 3"/>
          <p:cNvSpPr>
            <a:spLocks noGrp="1"/>
          </p:cNvSpPr>
          <p:nvPr>
            <p:ph type="sldNum" sz="quarter" idx="10"/>
          </p:nvPr>
        </p:nvSpPr>
        <p:spPr/>
        <p:txBody>
          <a:bodyPr/>
          <a:lstStyle/>
          <a:p>
            <a:fld id="{663DC735-BCD4-4B05-A4AE-B20F24AF11B4}" type="slidenum">
              <a:rPr lang="en-US" smtClean="0"/>
              <a:t>10</a:t>
            </a:fld>
            <a:endParaRPr lang="en-US"/>
          </a:p>
        </p:txBody>
      </p:sp>
    </p:spTree>
    <p:extLst>
      <p:ext uri="{BB962C8B-B14F-4D97-AF65-F5344CB8AC3E}">
        <p14:creationId xmlns:p14="http://schemas.microsoft.com/office/powerpoint/2010/main" val="852916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63DC735-BCD4-4B05-A4AE-B20F24AF11B4}" type="slidenum">
              <a:rPr lang="en-US" smtClean="0"/>
              <a:t>11</a:t>
            </a:fld>
            <a:endParaRPr lang="en-US"/>
          </a:p>
        </p:txBody>
      </p:sp>
    </p:spTree>
    <p:extLst>
      <p:ext uri="{BB962C8B-B14F-4D97-AF65-F5344CB8AC3E}">
        <p14:creationId xmlns:p14="http://schemas.microsoft.com/office/powerpoint/2010/main" val="11586717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Acquisitions become standalone autonomous Subsidiaries gaining advantages of the power of a public company without losing independent management control</a:t>
            </a:r>
          </a:p>
          <a:p>
            <a:endParaRPr lang="en-US" dirty="0" smtClean="0"/>
          </a:p>
          <a:p>
            <a:r>
              <a:rPr lang="en-US" dirty="0" smtClean="0"/>
              <a:t>This unique diversified platform protects both the investor and subsidiary. We provides our acquisitions the ability to raise capital and give our investors the assurance their investment is at low risk.</a:t>
            </a:r>
          </a:p>
          <a:p>
            <a:endParaRPr lang="en-US" dirty="0" smtClean="0"/>
          </a:p>
          <a:p>
            <a:r>
              <a:rPr lang="en-US" dirty="0" smtClean="0"/>
              <a:t>Our mission is to acquire as many quality</a:t>
            </a:r>
            <a:r>
              <a:rPr lang="en-US" baseline="0" dirty="0" smtClean="0"/>
              <a:t> companies that meet our profitability, market differentiation, and management objectives.  We are a mini Berkshire Hathaway for companies under $100 million in revenue.</a:t>
            </a:r>
            <a:endParaRPr lang="en-US" dirty="0" smtClean="0"/>
          </a:p>
          <a:p>
            <a:endParaRPr lang="en-US" dirty="0"/>
          </a:p>
        </p:txBody>
      </p:sp>
      <p:sp>
        <p:nvSpPr>
          <p:cNvPr id="4" name="Slide Number Placeholder 3"/>
          <p:cNvSpPr>
            <a:spLocks noGrp="1"/>
          </p:cNvSpPr>
          <p:nvPr>
            <p:ph type="sldNum" sz="quarter" idx="10"/>
          </p:nvPr>
        </p:nvSpPr>
        <p:spPr/>
        <p:txBody>
          <a:bodyPr/>
          <a:lstStyle/>
          <a:p>
            <a:fld id="{663DC735-BCD4-4B05-A4AE-B20F24AF11B4}" type="slidenum">
              <a:rPr lang="en-US" smtClean="0"/>
              <a:t>12</a:t>
            </a:fld>
            <a:endParaRPr lang="en-US"/>
          </a:p>
        </p:txBody>
      </p:sp>
    </p:spTree>
    <p:extLst>
      <p:ext uri="{BB962C8B-B14F-4D97-AF65-F5344CB8AC3E}">
        <p14:creationId xmlns:p14="http://schemas.microsoft.com/office/powerpoint/2010/main" val="18153207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168FD3F-7628-4E4F-A7AE-BF477EABCFB5}" type="datetime1">
              <a:rPr lang="en-US" smtClean="0"/>
              <a:t>4/13/17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76451AE-FB61-44C2-95EC-BBCEE6CC5AA3}" type="slidenum">
              <a:rPr lang="en-US" smtClean="0"/>
              <a:t>‹#›</a:t>
            </a:fld>
            <a:endParaRPr lang="en-US"/>
          </a:p>
        </p:txBody>
      </p:sp>
    </p:spTree>
    <p:extLst>
      <p:ext uri="{BB962C8B-B14F-4D97-AF65-F5344CB8AC3E}">
        <p14:creationId xmlns:p14="http://schemas.microsoft.com/office/powerpoint/2010/main" val="15812587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D0B7D9B-9846-42B7-8502-199F77074C65}" type="datetime1">
              <a:rPr lang="en-US" smtClean="0"/>
              <a:t>4/13/17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76451AE-FB61-44C2-95EC-BBCEE6CC5AA3}" type="slidenum">
              <a:rPr lang="en-US" smtClean="0"/>
              <a:t>‹#›</a:t>
            </a:fld>
            <a:endParaRPr lang="en-US"/>
          </a:p>
        </p:txBody>
      </p:sp>
    </p:spTree>
    <p:extLst>
      <p:ext uri="{BB962C8B-B14F-4D97-AF65-F5344CB8AC3E}">
        <p14:creationId xmlns:p14="http://schemas.microsoft.com/office/powerpoint/2010/main" val="31526316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B00FDBA-2676-49B7-BD22-0F6F723770AB}" type="datetime1">
              <a:rPr lang="en-US" smtClean="0"/>
              <a:t>4/13/17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76451AE-FB61-44C2-95EC-BBCEE6CC5AA3}" type="slidenum">
              <a:rPr lang="en-US" smtClean="0"/>
              <a:t>‹#›</a:t>
            </a:fld>
            <a:endParaRPr lang="en-US"/>
          </a:p>
        </p:txBody>
      </p:sp>
    </p:spTree>
    <p:extLst>
      <p:ext uri="{BB962C8B-B14F-4D97-AF65-F5344CB8AC3E}">
        <p14:creationId xmlns:p14="http://schemas.microsoft.com/office/powerpoint/2010/main" val="14973933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812D2AB-CCD6-42B3-916D-4F21C05F7191}" type="datetime1">
              <a:rPr lang="en-US" smtClean="0"/>
              <a:t>4/13/17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76451AE-FB61-44C2-95EC-BBCEE6CC5AA3}" type="slidenum">
              <a:rPr lang="en-US" smtClean="0"/>
              <a:t>‹#›</a:t>
            </a:fld>
            <a:endParaRPr lang="en-US"/>
          </a:p>
        </p:txBody>
      </p:sp>
    </p:spTree>
    <p:extLst>
      <p:ext uri="{BB962C8B-B14F-4D97-AF65-F5344CB8AC3E}">
        <p14:creationId xmlns:p14="http://schemas.microsoft.com/office/powerpoint/2010/main" val="3074508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2EC1B0A-2258-40F7-A113-E98723198075}" type="datetime1">
              <a:rPr lang="en-US" smtClean="0"/>
              <a:t>4/13/17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76451AE-FB61-44C2-95EC-BBCEE6CC5AA3}" type="slidenum">
              <a:rPr lang="en-US" smtClean="0"/>
              <a:t>‹#›</a:t>
            </a:fld>
            <a:endParaRPr lang="en-US"/>
          </a:p>
        </p:txBody>
      </p:sp>
    </p:spTree>
    <p:extLst>
      <p:ext uri="{BB962C8B-B14F-4D97-AF65-F5344CB8AC3E}">
        <p14:creationId xmlns:p14="http://schemas.microsoft.com/office/powerpoint/2010/main" val="34720669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5A4C3B64-22B4-492C-B0D5-9CF3D765DCA3}" type="datetime1">
              <a:rPr lang="en-US" smtClean="0"/>
              <a:t>4/13/17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76451AE-FB61-44C2-95EC-BBCEE6CC5AA3}" type="slidenum">
              <a:rPr lang="en-US" smtClean="0"/>
              <a:t>‹#›</a:t>
            </a:fld>
            <a:endParaRPr lang="en-US"/>
          </a:p>
        </p:txBody>
      </p:sp>
    </p:spTree>
    <p:extLst>
      <p:ext uri="{BB962C8B-B14F-4D97-AF65-F5344CB8AC3E}">
        <p14:creationId xmlns:p14="http://schemas.microsoft.com/office/powerpoint/2010/main" val="2882533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63CFFE6F-427C-44D0-8CA6-B9969A8D076B}" type="datetime1">
              <a:rPr lang="en-US" smtClean="0"/>
              <a:t>4/13/17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76451AE-FB61-44C2-95EC-BBCEE6CC5AA3}" type="slidenum">
              <a:rPr lang="en-US" smtClean="0"/>
              <a:t>‹#›</a:t>
            </a:fld>
            <a:endParaRPr lang="en-US"/>
          </a:p>
        </p:txBody>
      </p:sp>
    </p:spTree>
    <p:extLst>
      <p:ext uri="{BB962C8B-B14F-4D97-AF65-F5344CB8AC3E}">
        <p14:creationId xmlns:p14="http://schemas.microsoft.com/office/powerpoint/2010/main" val="3799869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E0D4DAF8-44D6-4166-B9C2-350D2AE40EA5}" type="datetime1">
              <a:rPr lang="en-US" smtClean="0"/>
              <a:t>4/13/17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76451AE-FB61-44C2-95EC-BBCEE6CC5AA3}" type="slidenum">
              <a:rPr lang="en-US" smtClean="0"/>
              <a:t>‹#›</a:t>
            </a:fld>
            <a:endParaRPr lang="en-US"/>
          </a:p>
        </p:txBody>
      </p:sp>
    </p:spTree>
    <p:extLst>
      <p:ext uri="{BB962C8B-B14F-4D97-AF65-F5344CB8AC3E}">
        <p14:creationId xmlns:p14="http://schemas.microsoft.com/office/powerpoint/2010/main" val="32427335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10DACDD-14D9-440D-A5DA-E0E2A4454C08}" type="datetime1">
              <a:rPr lang="en-US" smtClean="0"/>
              <a:t>4/13/17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76451AE-FB61-44C2-95EC-BBCEE6CC5AA3}" type="slidenum">
              <a:rPr lang="en-US" smtClean="0"/>
              <a:t>‹#›</a:t>
            </a:fld>
            <a:endParaRPr lang="en-US"/>
          </a:p>
        </p:txBody>
      </p:sp>
    </p:spTree>
    <p:extLst>
      <p:ext uri="{BB962C8B-B14F-4D97-AF65-F5344CB8AC3E}">
        <p14:creationId xmlns:p14="http://schemas.microsoft.com/office/powerpoint/2010/main" val="5198934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77243ABE-6570-4E30-AA42-50D6E0B4D9DA}" type="datetime1">
              <a:rPr lang="en-US" smtClean="0"/>
              <a:t>4/13/17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76451AE-FB61-44C2-95EC-BBCEE6CC5AA3}" type="slidenum">
              <a:rPr lang="en-US" smtClean="0"/>
              <a:t>‹#›</a:t>
            </a:fld>
            <a:endParaRPr lang="en-US"/>
          </a:p>
        </p:txBody>
      </p:sp>
    </p:spTree>
    <p:extLst>
      <p:ext uri="{BB962C8B-B14F-4D97-AF65-F5344CB8AC3E}">
        <p14:creationId xmlns:p14="http://schemas.microsoft.com/office/powerpoint/2010/main" val="30354838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700E4A3A-D0AC-448C-A430-DEAB21A8B930}" type="datetime1">
              <a:rPr lang="en-US" smtClean="0"/>
              <a:t>4/13/17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76451AE-FB61-44C2-95EC-BBCEE6CC5AA3}" type="slidenum">
              <a:rPr lang="en-US" smtClean="0"/>
              <a:t>‹#›</a:t>
            </a:fld>
            <a:endParaRPr lang="en-US"/>
          </a:p>
        </p:txBody>
      </p:sp>
    </p:spTree>
    <p:extLst>
      <p:ext uri="{BB962C8B-B14F-4D97-AF65-F5344CB8AC3E}">
        <p14:creationId xmlns:p14="http://schemas.microsoft.com/office/powerpoint/2010/main" val="2562180680"/>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B99CBE0-B702-4D63-9F89-966F1FE34C7B}" type="datetime1">
              <a:rPr lang="en-US" smtClean="0"/>
              <a:t>4/13/17</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76451AE-FB61-44C2-95EC-BBCEE6CC5AA3}" type="slidenum">
              <a:rPr lang="en-US" smtClean="0"/>
              <a:t>‹#›</a:t>
            </a:fld>
            <a:endParaRPr lang="en-US"/>
          </a:p>
        </p:txBody>
      </p:sp>
    </p:spTree>
    <p:extLst>
      <p:ext uri="{BB962C8B-B14F-4D97-AF65-F5344CB8AC3E}">
        <p14:creationId xmlns:p14="http://schemas.microsoft.com/office/powerpoint/2010/main" val="280274461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4" Type="http://schemas.openxmlformats.org/officeDocument/2006/relationships/image" Target="../media/image12.tiff"/><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1.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jpeg"/></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5" Type="http://schemas.openxmlformats.org/officeDocument/2006/relationships/image" Target="../media/image16.png"/><Relationship Id="rId6" Type="http://schemas.openxmlformats.org/officeDocument/2006/relationships/image" Target="../media/image17.png"/><Relationship Id="rId7" Type="http://schemas.openxmlformats.org/officeDocument/2006/relationships/image" Target="../media/image18.png"/><Relationship Id="rId8" Type="http://schemas.openxmlformats.org/officeDocument/2006/relationships/image" Target="../media/image19.jpeg"/><Relationship Id="rId9"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image" Target="../media/image1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0.jpeg"/><Relationship Id="rId3" Type="http://schemas.openxmlformats.org/officeDocument/2006/relationships/image" Target="../media/image1.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eg"/><Relationship Id="rId3" Type="http://schemas.openxmlformats.org/officeDocument/2006/relationships/chart" Target="../charts/char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eg"/><Relationship Id="rId3" Type="http://schemas.openxmlformats.org/officeDocument/2006/relationships/hyperlink" Target="http://www.cardiffusa.com/"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jpeg"/></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4"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jpeg"/></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image" Target="../media/image4.jpeg"/><Relationship Id="rId5"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4" Type="http://schemas.openxmlformats.org/officeDocument/2006/relationships/image" Target="../media/image6.png"/><Relationship Id="rId5" Type="http://schemas.openxmlformats.org/officeDocument/2006/relationships/image" Target="../media/image7.png"/><Relationship Id="rId6" Type="http://schemas.openxmlformats.org/officeDocument/2006/relationships/image" Target="../media/image8.png"/><Relationship Id="rId7" Type="http://schemas.openxmlformats.org/officeDocument/2006/relationships/image" Target="../media/image9.jpeg"/><Relationship Id="rId1" Type="http://schemas.openxmlformats.org/officeDocument/2006/relationships/slideLayout" Target="../slideLayouts/slideLayout1.xml"/><Relationship Id="rId2" Type="http://schemas.openxmlformats.org/officeDocument/2006/relationships/image" Target="../media/image5.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eg"/></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4" Type="http://schemas.openxmlformats.org/officeDocument/2006/relationships/image" Target="../media/image10.tiff"/><Relationship Id="rId5" Type="http://schemas.openxmlformats.org/officeDocument/2006/relationships/image" Target="../media/image11.tiff"/><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E76451AE-FB61-44C2-95EC-BBCEE6CC5AA3}" type="slidenum">
              <a:rPr lang="en-US" smtClean="0"/>
              <a:t>1</a:t>
            </a:fld>
            <a:endParaRPr lang="en-US"/>
          </a:p>
        </p:txBody>
      </p:sp>
      <p:pic>
        <p:nvPicPr>
          <p:cNvPr id="7" name="Picture 2" descr="Cardiff International, Inc."/>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4520" y="1217434"/>
            <a:ext cx="6398760" cy="1706336"/>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2109" y="6020202"/>
            <a:ext cx="9144000" cy="824734"/>
          </a:xfrm>
          <a:prstGeom prst="rect">
            <a:avLst/>
          </a:prstGeom>
          <a:solidFill>
            <a:srgbClr val="5D59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3587675"/>
            <a:ext cx="9144000" cy="2455817"/>
          </a:xfrm>
          <a:prstGeom prst="rect">
            <a:avLst/>
          </a:prstGeom>
          <a:solidFill>
            <a:srgbClr val="A6C5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p:cNvSpPr txBox="1"/>
          <p:nvPr/>
        </p:nvSpPr>
        <p:spPr>
          <a:xfrm>
            <a:off x="248194" y="130629"/>
            <a:ext cx="5812972" cy="584775"/>
          </a:xfrm>
          <a:prstGeom prst="rect">
            <a:avLst/>
          </a:prstGeom>
          <a:noFill/>
        </p:spPr>
        <p:txBody>
          <a:bodyPr wrap="square" rtlCol="0">
            <a:spAutoFit/>
          </a:bodyPr>
          <a:lstStyle/>
          <a:p>
            <a:r>
              <a:rPr lang="en-US" sz="3200" b="1" dirty="0">
                <a:solidFill>
                  <a:schemeClr val="bg1"/>
                </a:solidFill>
              </a:rPr>
              <a:t>Forward-Looking Statements</a:t>
            </a:r>
          </a:p>
        </p:txBody>
      </p:sp>
      <p:sp>
        <p:nvSpPr>
          <p:cNvPr id="11" name="Rectangle 10"/>
          <p:cNvSpPr/>
          <p:nvPr/>
        </p:nvSpPr>
        <p:spPr>
          <a:xfrm>
            <a:off x="0" y="1"/>
            <a:ext cx="9144000" cy="742318"/>
          </a:xfrm>
          <a:prstGeom prst="rect">
            <a:avLst/>
          </a:prstGeom>
          <a:solidFill>
            <a:srgbClr val="A6C5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2843"/>
            <a:ext cx="9144000" cy="851717"/>
          </a:xfrm>
          <a:prstGeom prst="rect">
            <a:avLst/>
          </a:prstGeom>
          <a:solidFill>
            <a:srgbClr val="5D59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0" y="3491197"/>
            <a:ext cx="9144000" cy="136523"/>
          </a:xfrm>
          <a:prstGeom prst="rect">
            <a:avLst/>
          </a:prstGeom>
          <a:solidFill>
            <a:srgbClr val="5D59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6419554" y="3789692"/>
            <a:ext cx="2561215" cy="646331"/>
          </a:xfrm>
          <a:prstGeom prst="rect">
            <a:avLst/>
          </a:prstGeom>
        </p:spPr>
        <p:txBody>
          <a:bodyPr wrap="none">
            <a:spAutoFit/>
          </a:bodyPr>
          <a:lstStyle/>
          <a:p>
            <a:pPr lvl="0" algn="ctr"/>
            <a:r>
              <a:rPr lang="en-US" sz="3600" b="1" dirty="0" smtClean="0">
                <a:solidFill>
                  <a:prstClr val="black"/>
                </a:solidFill>
                <a:latin typeface="+mj-lt"/>
              </a:rPr>
              <a:t>OTCQB: </a:t>
            </a:r>
            <a:r>
              <a:rPr lang="en-US" sz="3600" b="1" dirty="0">
                <a:solidFill>
                  <a:prstClr val="black"/>
                </a:solidFill>
                <a:latin typeface="+mj-lt"/>
              </a:rPr>
              <a:t>CDIF</a:t>
            </a:r>
            <a:endParaRPr lang="en-US" sz="3600" b="1" dirty="0">
              <a:solidFill>
                <a:prstClr val="white"/>
              </a:solidFill>
              <a:latin typeface="+mj-lt"/>
            </a:endParaRPr>
          </a:p>
        </p:txBody>
      </p:sp>
      <p:sp>
        <p:nvSpPr>
          <p:cNvPr id="2" name="TextBox 1"/>
          <p:cNvSpPr txBox="1"/>
          <p:nvPr/>
        </p:nvSpPr>
        <p:spPr>
          <a:xfrm>
            <a:off x="27213" y="4703385"/>
            <a:ext cx="9013373" cy="1661993"/>
          </a:xfrm>
          <a:prstGeom prst="rect">
            <a:avLst/>
          </a:prstGeom>
          <a:noFill/>
        </p:spPr>
        <p:txBody>
          <a:bodyPr wrap="square" rtlCol="0">
            <a:spAutoFit/>
          </a:bodyPr>
          <a:lstStyle/>
          <a:p>
            <a:pPr algn="ctr"/>
            <a:r>
              <a:rPr lang="en-US" sz="2400" b="1" dirty="0" smtClean="0"/>
              <a:t>A </a:t>
            </a:r>
            <a:r>
              <a:rPr lang="en-US" sz="2400" b="1" dirty="0"/>
              <a:t>Public Holding Company Providing Private Companies an Equity Exit Strategy and Equity Capitalization Platform.</a:t>
            </a:r>
            <a:endParaRPr lang="en-US" sz="2400" b="1" dirty="0" smtClean="0"/>
          </a:p>
          <a:p>
            <a:pPr algn="ctr"/>
            <a:endParaRPr lang="en-US" b="1" dirty="0" smtClean="0"/>
          </a:p>
          <a:p>
            <a:pPr algn="ctr"/>
            <a:r>
              <a:rPr lang="en-US" b="1" dirty="0" smtClean="0"/>
              <a:t>www.CardiffUSA.com</a:t>
            </a:r>
          </a:p>
          <a:p>
            <a:pPr algn="ctr"/>
            <a:endParaRPr lang="en-US" dirty="0"/>
          </a:p>
        </p:txBody>
      </p:sp>
    </p:spTree>
    <p:extLst>
      <p:ext uri="{BB962C8B-B14F-4D97-AF65-F5344CB8AC3E}">
        <p14:creationId xmlns:p14="http://schemas.microsoft.com/office/powerpoint/2010/main" val="285511443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836023"/>
            <a:ext cx="9144000" cy="91440"/>
          </a:xfrm>
          <a:prstGeom prst="rect">
            <a:avLst/>
          </a:prstGeom>
          <a:solidFill>
            <a:srgbClr val="5D59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0" y="0"/>
            <a:ext cx="9144000" cy="836023"/>
          </a:xfrm>
          <a:prstGeom prst="rect">
            <a:avLst/>
          </a:prstGeom>
          <a:solidFill>
            <a:srgbClr val="A6C5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0" y="6297568"/>
            <a:ext cx="9144000" cy="45719"/>
          </a:xfrm>
          <a:prstGeom prst="rect">
            <a:avLst/>
          </a:prstGeom>
          <a:solidFill>
            <a:srgbClr val="5D59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2"/>
          </p:nvPr>
        </p:nvSpPr>
        <p:spPr/>
        <p:txBody>
          <a:bodyPr/>
          <a:lstStyle/>
          <a:p>
            <a:fld id="{E76451AE-FB61-44C2-95EC-BBCEE6CC5AA3}" type="slidenum">
              <a:rPr lang="en-US" smtClean="0"/>
              <a:t>10</a:t>
            </a:fld>
            <a:endParaRPr lang="en-US" dirty="0"/>
          </a:p>
        </p:txBody>
      </p:sp>
      <p:sp>
        <p:nvSpPr>
          <p:cNvPr id="6" name="TextBox 5"/>
          <p:cNvSpPr txBox="1"/>
          <p:nvPr/>
        </p:nvSpPr>
        <p:spPr>
          <a:xfrm>
            <a:off x="655592" y="6400414"/>
            <a:ext cx="3642088" cy="276999"/>
          </a:xfrm>
          <a:prstGeom prst="rect">
            <a:avLst/>
          </a:prstGeom>
          <a:noFill/>
        </p:spPr>
        <p:txBody>
          <a:bodyPr wrap="square" rtlCol="0">
            <a:spAutoFit/>
          </a:bodyPr>
          <a:lstStyle/>
          <a:p>
            <a:r>
              <a:rPr lang="en-US" sz="1200" dirty="0">
                <a:solidFill>
                  <a:srgbClr val="898989"/>
                </a:solidFill>
              </a:rPr>
              <a:t>Cardiff International, Inc. (</a:t>
            </a:r>
            <a:r>
              <a:rPr lang="en-US" sz="1200" dirty="0" smtClean="0">
                <a:solidFill>
                  <a:srgbClr val="898989"/>
                </a:solidFill>
              </a:rPr>
              <a:t>OTCQB: </a:t>
            </a:r>
            <a:r>
              <a:rPr lang="en-US" sz="1200" dirty="0">
                <a:solidFill>
                  <a:srgbClr val="898989"/>
                </a:solidFill>
              </a:rPr>
              <a:t>CDIF) | </a:t>
            </a:r>
            <a:r>
              <a:rPr lang="en-US" sz="1200" dirty="0" smtClean="0">
                <a:solidFill>
                  <a:srgbClr val="898989"/>
                </a:solidFill>
              </a:rPr>
              <a:t>2017</a:t>
            </a:r>
            <a:endParaRPr lang="en-US" sz="1200" dirty="0">
              <a:solidFill>
                <a:srgbClr val="898989"/>
              </a:solidFill>
            </a:endParaRPr>
          </a:p>
        </p:txBody>
      </p:sp>
      <p:sp>
        <p:nvSpPr>
          <p:cNvPr id="7" name="TextBox 6"/>
          <p:cNvSpPr txBox="1"/>
          <p:nvPr/>
        </p:nvSpPr>
        <p:spPr>
          <a:xfrm>
            <a:off x="248194" y="130629"/>
            <a:ext cx="5812972" cy="584775"/>
          </a:xfrm>
          <a:prstGeom prst="rect">
            <a:avLst/>
          </a:prstGeom>
          <a:noFill/>
        </p:spPr>
        <p:txBody>
          <a:bodyPr wrap="square" rtlCol="0">
            <a:spAutoFit/>
          </a:bodyPr>
          <a:lstStyle/>
          <a:p>
            <a:r>
              <a:rPr lang="en-US" sz="3200" b="1" dirty="0" smtClean="0">
                <a:solidFill>
                  <a:schemeClr val="bg1"/>
                </a:solidFill>
              </a:rPr>
              <a:t>Cardiff Solution</a:t>
            </a:r>
            <a:endParaRPr lang="en-US" sz="3200" b="1" dirty="0">
              <a:solidFill>
                <a:schemeClr val="bg1"/>
              </a:solidFill>
            </a:endParaRPr>
          </a:p>
        </p:txBody>
      </p:sp>
      <p:sp>
        <p:nvSpPr>
          <p:cNvPr id="8" name="Rectangle 7"/>
          <p:cNvSpPr/>
          <p:nvPr/>
        </p:nvSpPr>
        <p:spPr>
          <a:xfrm>
            <a:off x="1681315" y="2334353"/>
            <a:ext cx="7339115" cy="3046988"/>
          </a:xfrm>
          <a:prstGeom prst="rect">
            <a:avLst/>
          </a:prstGeom>
        </p:spPr>
        <p:txBody>
          <a:bodyPr wrap="square">
            <a:spAutoFit/>
          </a:bodyPr>
          <a:lstStyle/>
          <a:p>
            <a:pPr marL="457200" indent="-457200">
              <a:buAutoNum type="arabicPeriod"/>
            </a:pPr>
            <a:r>
              <a:rPr lang="en-US" sz="2800" dirty="0" smtClean="0">
                <a:solidFill>
                  <a:srgbClr val="424242"/>
                </a:solidFill>
              </a:rPr>
              <a:t>We </a:t>
            </a:r>
            <a:r>
              <a:rPr lang="en-US" sz="2800" dirty="0">
                <a:solidFill>
                  <a:srgbClr val="424242"/>
                </a:solidFill>
              </a:rPr>
              <a:t>provide an “Equity Exit Strategy” for business owners</a:t>
            </a:r>
            <a:r>
              <a:rPr lang="en-US" sz="2800" dirty="0" smtClean="0">
                <a:solidFill>
                  <a:srgbClr val="424242"/>
                </a:solidFill>
              </a:rPr>
              <a:t>.</a:t>
            </a:r>
          </a:p>
          <a:p>
            <a:endParaRPr lang="en-US" sz="2800" dirty="0">
              <a:solidFill>
                <a:srgbClr val="424242"/>
              </a:solidFill>
            </a:endParaRPr>
          </a:p>
          <a:p>
            <a:endParaRPr lang="en-US" sz="2800" dirty="0">
              <a:solidFill>
                <a:srgbClr val="424242"/>
              </a:solidFill>
            </a:endParaRPr>
          </a:p>
          <a:p>
            <a:pPr marL="514350" indent="-514350">
              <a:buAutoNum type="arabicPeriod" startAt="2"/>
            </a:pPr>
            <a:r>
              <a:rPr lang="en-US" sz="2800" dirty="0" smtClean="0">
                <a:solidFill>
                  <a:srgbClr val="424242"/>
                </a:solidFill>
              </a:rPr>
              <a:t>We </a:t>
            </a:r>
            <a:r>
              <a:rPr lang="en-US" sz="2800" dirty="0">
                <a:solidFill>
                  <a:srgbClr val="424242"/>
                </a:solidFill>
              </a:rPr>
              <a:t>provide an “Equity Capitalization Strategy” for business owners</a:t>
            </a:r>
            <a:r>
              <a:rPr lang="en-US" sz="2800" dirty="0" smtClean="0">
                <a:solidFill>
                  <a:srgbClr val="424242"/>
                </a:solidFill>
              </a:rPr>
              <a:t>.</a:t>
            </a:r>
          </a:p>
          <a:p>
            <a:endParaRPr lang="en-US" sz="2400" dirty="0">
              <a:solidFill>
                <a:srgbClr val="002060"/>
              </a:solidFill>
            </a:endParaRPr>
          </a:p>
        </p:txBody>
      </p:sp>
      <p:sp>
        <p:nvSpPr>
          <p:cNvPr id="10" name="Rectangle 9"/>
          <p:cNvSpPr/>
          <p:nvPr/>
        </p:nvSpPr>
        <p:spPr>
          <a:xfrm>
            <a:off x="117986" y="1151636"/>
            <a:ext cx="8902445" cy="492443"/>
          </a:xfrm>
          <a:prstGeom prst="rect">
            <a:avLst/>
          </a:prstGeom>
        </p:spPr>
        <p:txBody>
          <a:bodyPr wrap="square">
            <a:spAutoFit/>
          </a:bodyPr>
          <a:lstStyle/>
          <a:p>
            <a:pPr lvl="0"/>
            <a:r>
              <a:rPr lang="en-US" sz="2600" b="1" dirty="0">
                <a:solidFill>
                  <a:srgbClr val="424242"/>
                </a:solidFill>
              </a:rPr>
              <a:t>Cardiff solves two key problems </a:t>
            </a:r>
            <a:r>
              <a:rPr lang="en-US" sz="2600" b="1" dirty="0" smtClean="0">
                <a:solidFill>
                  <a:srgbClr val="424242"/>
                </a:solidFill>
              </a:rPr>
              <a:t>most private companies face:</a:t>
            </a:r>
            <a:endParaRPr lang="en-US" sz="2600" b="1" dirty="0">
              <a:solidFill>
                <a:srgbClr val="424242"/>
              </a:solidFill>
            </a:endParaRPr>
          </a:p>
        </p:txBody>
      </p:sp>
      <p:pic>
        <p:nvPicPr>
          <p:cNvPr id="14" name="Picture 2" descr="Cardiff International, Inc."/>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25230" y="-16502"/>
            <a:ext cx="3218770" cy="858339"/>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12"/>
          <p:cNvSpPr/>
          <p:nvPr/>
        </p:nvSpPr>
        <p:spPr>
          <a:xfrm>
            <a:off x="-2791" y="1824313"/>
            <a:ext cx="9144000" cy="45719"/>
          </a:xfrm>
          <a:prstGeom prst="rect">
            <a:avLst/>
          </a:prstGeom>
          <a:solidFill>
            <a:srgbClr val="5D59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p:cNvPicPr>
            <a:picLocks noChangeAspect="1"/>
          </p:cNvPicPr>
          <p:nvPr/>
        </p:nvPicPr>
        <p:blipFill>
          <a:blip r:embed="rId4"/>
          <a:stretch>
            <a:fillRect/>
          </a:stretch>
        </p:blipFill>
        <p:spPr>
          <a:xfrm>
            <a:off x="248194" y="2221405"/>
            <a:ext cx="1130983" cy="1125030"/>
          </a:xfrm>
          <a:prstGeom prst="rect">
            <a:avLst/>
          </a:prstGeom>
        </p:spPr>
      </p:pic>
      <p:pic>
        <p:nvPicPr>
          <p:cNvPr id="17" name="Picture 16"/>
          <p:cNvPicPr>
            <a:picLocks noChangeAspect="1"/>
          </p:cNvPicPr>
          <p:nvPr/>
        </p:nvPicPr>
        <p:blipFill>
          <a:blip r:embed="rId4"/>
          <a:stretch>
            <a:fillRect/>
          </a:stretch>
        </p:blipFill>
        <p:spPr>
          <a:xfrm>
            <a:off x="248194" y="3963679"/>
            <a:ext cx="1130983" cy="1125030"/>
          </a:xfrm>
          <a:prstGeom prst="rect">
            <a:avLst/>
          </a:prstGeom>
        </p:spPr>
      </p:pic>
      <p:sp>
        <p:nvSpPr>
          <p:cNvPr id="11" name="Rectangle 10"/>
          <p:cNvSpPr/>
          <p:nvPr/>
        </p:nvSpPr>
        <p:spPr>
          <a:xfrm>
            <a:off x="-2791" y="5440083"/>
            <a:ext cx="9023221" cy="523220"/>
          </a:xfrm>
          <a:prstGeom prst="rect">
            <a:avLst/>
          </a:prstGeom>
        </p:spPr>
        <p:txBody>
          <a:bodyPr wrap="square">
            <a:spAutoFit/>
          </a:bodyPr>
          <a:lstStyle/>
          <a:p>
            <a:pPr marL="0" lvl="1" algn="ctr"/>
            <a:r>
              <a:rPr lang="en-US" sz="2800" b="1" i="1" dirty="0"/>
              <a:t>Cardiff employs a merge, acquire, and hold </a:t>
            </a:r>
            <a:r>
              <a:rPr lang="en-US" sz="2800" b="1" i="1" dirty="0" smtClean="0"/>
              <a:t>strategy.</a:t>
            </a:r>
            <a:endParaRPr lang="en-US" sz="2800" b="1" i="1" dirty="0">
              <a:solidFill>
                <a:srgbClr val="002060"/>
              </a:solidFill>
            </a:endParaRPr>
          </a:p>
        </p:txBody>
      </p:sp>
    </p:spTree>
    <p:extLst>
      <p:ext uri="{BB962C8B-B14F-4D97-AF65-F5344CB8AC3E}">
        <p14:creationId xmlns:p14="http://schemas.microsoft.com/office/powerpoint/2010/main" val="193170650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836023"/>
            <a:ext cx="9144000" cy="91440"/>
          </a:xfrm>
          <a:prstGeom prst="rect">
            <a:avLst/>
          </a:prstGeom>
          <a:solidFill>
            <a:srgbClr val="5D59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0" y="0"/>
            <a:ext cx="9144000" cy="836023"/>
          </a:xfrm>
          <a:prstGeom prst="rect">
            <a:avLst/>
          </a:prstGeom>
          <a:solidFill>
            <a:srgbClr val="A6C5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0" y="6297568"/>
            <a:ext cx="9144000" cy="45719"/>
          </a:xfrm>
          <a:prstGeom prst="rect">
            <a:avLst/>
          </a:prstGeom>
          <a:solidFill>
            <a:srgbClr val="5D59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2"/>
          </p:nvPr>
        </p:nvSpPr>
        <p:spPr/>
        <p:txBody>
          <a:bodyPr/>
          <a:lstStyle/>
          <a:p>
            <a:fld id="{E76451AE-FB61-44C2-95EC-BBCEE6CC5AA3}" type="slidenum">
              <a:rPr lang="en-US" smtClean="0"/>
              <a:t>11</a:t>
            </a:fld>
            <a:endParaRPr lang="en-US" dirty="0"/>
          </a:p>
        </p:txBody>
      </p:sp>
      <p:sp>
        <p:nvSpPr>
          <p:cNvPr id="6" name="TextBox 5"/>
          <p:cNvSpPr txBox="1"/>
          <p:nvPr/>
        </p:nvSpPr>
        <p:spPr>
          <a:xfrm>
            <a:off x="655592" y="6400414"/>
            <a:ext cx="3642088" cy="276999"/>
          </a:xfrm>
          <a:prstGeom prst="rect">
            <a:avLst/>
          </a:prstGeom>
          <a:noFill/>
        </p:spPr>
        <p:txBody>
          <a:bodyPr wrap="square" rtlCol="0">
            <a:spAutoFit/>
          </a:bodyPr>
          <a:lstStyle/>
          <a:p>
            <a:r>
              <a:rPr lang="en-US" sz="1200" dirty="0">
                <a:solidFill>
                  <a:srgbClr val="898989"/>
                </a:solidFill>
              </a:rPr>
              <a:t>Cardiff International, Inc. (</a:t>
            </a:r>
            <a:r>
              <a:rPr lang="en-US" sz="1200" dirty="0" smtClean="0">
                <a:solidFill>
                  <a:srgbClr val="898989"/>
                </a:solidFill>
              </a:rPr>
              <a:t>OTCQB: </a:t>
            </a:r>
            <a:r>
              <a:rPr lang="en-US" sz="1200" dirty="0">
                <a:solidFill>
                  <a:srgbClr val="898989"/>
                </a:solidFill>
              </a:rPr>
              <a:t>CDIF) | </a:t>
            </a:r>
            <a:r>
              <a:rPr lang="en-US" sz="1200" dirty="0" smtClean="0">
                <a:solidFill>
                  <a:srgbClr val="898989"/>
                </a:solidFill>
              </a:rPr>
              <a:t>2017</a:t>
            </a:r>
            <a:endParaRPr lang="en-US" sz="1200" dirty="0">
              <a:solidFill>
                <a:srgbClr val="898989"/>
              </a:solidFill>
            </a:endParaRPr>
          </a:p>
        </p:txBody>
      </p:sp>
      <p:sp>
        <p:nvSpPr>
          <p:cNvPr id="7" name="TextBox 6"/>
          <p:cNvSpPr txBox="1"/>
          <p:nvPr/>
        </p:nvSpPr>
        <p:spPr>
          <a:xfrm>
            <a:off x="248194" y="130629"/>
            <a:ext cx="5812972" cy="584775"/>
          </a:xfrm>
          <a:prstGeom prst="rect">
            <a:avLst/>
          </a:prstGeom>
          <a:noFill/>
        </p:spPr>
        <p:txBody>
          <a:bodyPr wrap="square" rtlCol="0">
            <a:spAutoFit/>
          </a:bodyPr>
          <a:lstStyle/>
          <a:p>
            <a:r>
              <a:rPr lang="en-US" sz="3200" b="1" dirty="0" smtClean="0">
                <a:solidFill>
                  <a:schemeClr val="bg1"/>
                </a:solidFill>
              </a:rPr>
              <a:t>Our Value Add</a:t>
            </a:r>
            <a:endParaRPr lang="en-US" sz="3200" b="1" dirty="0">
              <a:solidFill>
                <a:schemeClr val="bg1"/>
              </a:solidFill>
            </a:endParaRPr>
          </a:p>
        </p:txBody>
      </p:sp>
      <p:sp>
        <p:nvSpPr>
          <p:cNvPr id="8" name="Rectangle 7"/>
          <p:cNvSpPr/>
          <p:nvPr/>
        </p:nvSpPr>
        <p:spPr>
          <a:xfrm>
            <a:off x="248194" y="1221531"/>
            <a:ext cx="8645083" cy="1077218"/>
          </a:xfrm>
          <a:prstGeom prst="rect">
            <a:avLst/>
          </a:prstGeom>
        </p:spPr>
        <p:txBody>
          <a:bodyPr wrap="square">
            <a:spAutoFit/>
          </a:bodyPr>
          <a:lstStyle/>
          <a:p>
            <a:pPr algn="ctr"/>
            <a:r>
              <a:rPr lang="en-US" sz="3200" b="1" dirty="0" smtClean="0"/>
              <a:t>Cardiff adds value to subsidiaries by:</a:t>
            </a:r>
          </a:p>
          <a:p>
            <a:pPr algn="ctr"/>
            <a:endParaRPr lang="en-US" sz="3200" b="1" dirty="0"/>
          </a:p>
        </p:txBody>
      </p:sp>
      <p:pic>
        <p:nvPicPr>
          <p:cNvPr id="13" name="Picture 2" descr="Cardiff International, Inc."/>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25230" y="-16502"/>
            <a:ext cx="3218770" cy="858339"/>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p:cNvSpPr/>
          <p:nvPr/>
        </p:nvSpPr>
        <p:spPr>
          <a:xfrm>
            <a:off x="-1265" y="2447575"/>
            <a:ext cx="9144000" cy="3539430"/>
          </a:xfrm>
          <a:prstGeom prst="rect">
            <a:avLst/>
          </a:prstGeom>
          <a:gradFill flip="none" rotWithShape="1">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5400000" scaled="1"/>
            <a:tileRect/>
          </a:gradFill>
        </p:spPr>
        <p:txBody>
          <a:bodyPr wrap="square">
            <a:spAutoFit/>
          </a:bodyPr>
          <a:lstStyle/>
          <a:p>
            <a:pPr marL="457200" indent="-457200">
              <a:buFont typeface="Arial" charset="0"/>
              <a:buChar char="•"/>
            </a:pPr>
            <a:r>
              <a:rPr lang="en-US" sz="2800" dirty="0" smtClean="0"/>
              <a:t>Improving </a:t>
            </a:r>
            <a:r>
              <a:rPr lang="en-US" sz="2800" dirty="0"/>
              <a:t>balance </a:t>
            </a:r>
            <a:r>
              <a:rPr lang="en-US" sz="2800" dirty="0" smtClean="0"/>
              <a:t>sheets; </a:t>
            </a:r>
            <a:r>
              <a:rPr lang="en-US" sz="2800" dirty="0" err="1" smtClean="0"/>
              <a:t>novating</a:t>
            </a:r>
            <a:r>
              <a:rPr lang="en-US" sz="2800" dirty="0" smtClean="0"/>
              <a:t> debt</a:t>
            </a:r>
          </a:p>
          <a:p>
            <a:pPr marL="457200" indent="-457200">
              <a:buFont typeface="Arial" charset="0"/>
              <a:buChar char="•"/>
            </a:pPr>
            <a:r>
              <a:rPr lang="en-US" sz="2800" dirty="0" smtClean="0"/>
              <a:t>Supporting </a:t>
            </a:r>
            <a:r>
              <a:rPr lang="en-US" sz="2800" dirty="0"/>
              <a:t>high growth </a:t>
            </a:r>
            <a:r>
              <a:rPr lang="en-US" sz="2800" dirty="0" smtClean="0"/>
              <a:t>companies</a:t>
            </a:r>
          </a:p>
          <a:p>
            <a:pPr marL="457200" indent="-457200">
              <a:buFont typeface="Arial" charset="0"/>
              <a:buChar char="•"/>
            </a:pPr>
            <a:r>
              <a:rPr lang="en-US" sz="2800" dirty="0" smtClean="0"/>
              <a:t>Providing strategic and operational guidance</a:t>
            </a:r>
          </a:p>
          <a:p>
            <a:pPr marL="457200" indent="-457200">
              <a:buFont typeface="Arial" charset="0"/>
              <a:buChar char="•"/>
            </a:pPr>
            <a:r>
              <a:rPr lang="en-US" sz="2800" dirty="0" smtClean="0"/>
              <a:t>Forming </a:t>
            </a:r>
            <a:r>
              <a:rPr lang="en-US" sz="2800" dirty="0"/>
              <a:t>synergies amongst </a:t>
            </a:r>
            <a:r>
              <a:rPr lang="en-US" sz="2800" dirty="0" smtClean="0"/>
              <a:t>acquisitions</a:t>
            </a:r>
          </a:p>
          <a:p>
            <a:pPr marL="457200" indent="-457200">
              <a:buFont typeface="Arial" charset="0"/>
              <a:buChar char="•"/>
            </a:pPr>
            <a:r>
              <a:rPr lang="en-US" sz="2800" dirty="0" smtClean="0"/>
              <a:t>Gaining </a:t>
            </a:r>
            <a:r>
              <a:rPr lang="en-US" sz="2800" dirty="0"/>
              <a:t>economies of </a:t>
            </a:r>
            <a:r>
              <a:rPr lang="en-US" sz="2800" dirty="0" smtClean="0"/>
              <a:t>scale</a:t>
            </a:r>
          </a:p>
          <a:p>
            <a:pPr marL="457200" indent="-457200">
              <a:buFont typeface="Arial" charset="0"/>
              <a:buChar char="•"/>
            </a:pPr>
            <a:r>
              <a:rPr lang="en-US" sz="2800" dirty="0" smtClean="0"/>
              <a:t>Reducing investor and owner risks by spreading it across entire Cardiff portfolio </a:t>
            </a:r>
            <a:endParaRPr lang="en-US" sz="2800" dirty="0"/>
          </a:p>
          <a:p>
            <a:pPr algn="ctr"/>
            <a:endParaRPr lang="en-US" sz="2800" b="1" dirty="0"/>
          </a:p>
        </p:txBody>
      </p:sp>
      <p:sp>
        <p:nvSpPr>
          <p:cNvPr id="15" name="Rectangle 14"/>
          <p:cNvSpPr/>
          <p:nvPr/>
        </p:nvSpPr>
        <p:spPr>
          <a:xfrm>
            <a:off x="-1265" y="2054081"/>
            <a:ext cx="9144000" cy="45719"/>
          </a:xfrm>
          <a:prstGeom prst="rect">
            <a:avLst/>
          </a:prstGeom>
          <a:solidFill>
            <a:srgbClr val="5D59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6710834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836023"/>
            <a:ext cx="9144000" cy="91440"/>
          </a:xfrm>
          <a:prstGeom prst="rect">
            <a:avLst/>
          </a:prstGeom>
          <a:solidFill>
            <a:srgbClr val="5D59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0" y="0"/>
            <a:ext cx="9144000" cy="836023"/>
          </a:xfrm>
          <a:prstGeom prst="rect">
            <a:avLst/>
          </a:prstGeom>
          <a:solidFill>
            <a:srgbClr val="A6C5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0" y="6297568"/>
            <a:ext cx="9144000" cy="45719"/>
          </a:xfrm>
          <a:prstGeom prst="rect">
            <a:avLst/>
          </a:prstGeom>
          <a:solidFill>
            <a:srgbClr val="5D59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2"/>
          </p:nvPr>
        </p:nvSpPr>
        <p:spPr/>
        <p:txBody>
          <a:bodyPr/>
          <a:lstStyle/>
          <a:p>
            <a:fld id="{E76451AE-FB61-44C2-95EC-BBCEE6CC5AA3}" type="slidenum">
              <a:rPr lang="en-US" smtClean="0"/>
              <a:t>12</a:t>
            </a:fld>
            <a:endParaRPr lang="en-US" dirty="0"/>
          </a:p>
        </p:txBody>
      </p:sp>
      <p:sp>
        <p:nvSpPr>
          <p:cNvPr id="6" name="TextBox 5"/>
          <p:cNvSpPr txBox="1"/>
          <p:nvPr/>
        </p:nvSpPr>
        <p:spPr>
          <a:xfrm>
            <a:off x="655592" y="6400414"/>
            <a:ext cx="3642088" cy="276999"/>
          </a:xfrm>
          <a:prstGeom prst="rect">
            <a:avLst/>
          </a:prstGeom>
          <a:noFill/>
        </p:spPr>
        <p:txBody>
          <a:bodyPr wrap="square" rtlCol="0">
            <a:spAutoFit/>
          </a:bodyPr>
          <a:lstStyle/>
          <a:p>
            <a:r>
              <a:rPr lang="en-US" sz="1200" dirty="0">
                <a:solidFill>
                  <a:srgbClr val="898989"/>
                </a:solidFill>
              </a:rPr>
              <a:t>Cardiff International, Inc. (</a:t>
            </a:r>
            <a:r>
              <a:rPr lang="en-US" sz="1200" dirty="0" smtClean="0">
                <a:solidFill>
                  <a:srgbClr val="898989"/>
                </a:solidFill>
              </a:rPr>
              <a:t>OTCQB: </a:t>
            </a:r>
            <a:r>
              <a:rPr lang="en-US" sz="1200" dirty="0">
                <a:solidFill>
                  <a:srgbClr val="898989"/>
                </a:solidFill>
              </a:rPr>
              <a:t>CDIF) </a:t>
            </a:r>
            <a:r>
              <a:rPr lang="en-US" sz="1200" dirty="0" smtClean="0">
                <a:solidFill>
                  <a:srgbClr val="898989"/>
                </a:solidFill>
              </a:rPr>
              <a:t>| </a:t>
            </a:r>
            <a:r>
              <a:rPr lang="en-US" sz="1200" dirty="0">
                <a:solidFill>
                  <a:srgbClr val="898989"/>
                </a:solidFill>
              </a:rPr>
              <a:t>2017</a:t>
            </a:r>
          </a:p>
        </p:txBody>
      </p:sp>
      <p:sp>
        <p:nvSpPr>
          <p:cNvPr id="7" name="TextBox 6"/>
          <p:cNvSpPr txBox="1"/>
          <p:nvPr/>
        </p:nvSpPr>
        <p:spPr>
          <a:xfrm>
            <a:off x="248194" y="130629"/>
            <a:ext cx="5812972" cy="584775"/>
          </a:xfrm>
          <a:prstGeom prst="rect">
            <a:avLst/>
          </a:prstGeom>
          <a:noFill/>
        </p:spPr>
        <p:txBody>
          <a:bodyPr wrap="square" rtlCol="0">
            <a:spAutoFit/>
          </a:bodyPr>
          <a:lstStyle/>
          <a:p>
            <a:r>
              <a:rPr lang="en-US" sz="3200" b="1" dirty="0" smtClean="0">
                <a:solidFill>
                  <a:schemeClr val="bg1"/>
                </a:solidFill>
              </a:rPr>
              <a:t>Cardiff Focus</a:t>
            </a:r>
            <a:endParaRPr lang="en-US" sz="3200" b="1" dirty="0">
              <a:solidFill>
                <a:schemeClr val="bg1"/>
              </a:solidFill>
            </a:endParaRPr>
          </a:p>
        </p:txBody>
      </p:sp>
      <p:sp>
        <p:nvSpPr>
          <p:cNvPr id="8" name="Rectangle 7"/>
          <p:cNvSpPr/>
          <p:nvPr/>
        </p:nvSpPr>
        <p:spPr>
          <a:xfrm>
            <a:off x="5150331" y="4256052"/>
            <a:ext cx="3050090" cy="1754326"/>
          </a:xfrm>
          <a:prstGeom prst="rect">
            <a:avLst/>
          </a:prstGeom>
        </p:spPr>
        <p:txBody>
          <a:bodyPr wrap="square">
            <a:spAutoFit/>
          </a:bodyPr>
          <a:lstStyle/>
          <a:p>
            <a:pPr marL="742950" lvl="1" indent="-285750">
              <a:buFont typeface="Arial" charset="0"/>
              <a:buChar char="•"/>
            </a:pPr>
            <a:r>
              <a:rPr lang="en-US" sz="2800" dirty="0" smtClean="0"/>
              <a:t>Management</a:t>
            </a:r>
            <a:endParaRPr lang="en-US" sz="2800" dirty="0"/>
          </a:p>
          <a:p>
            <a:pPr marL="742950" lvl="1" indent="-285750">
              <a:buFont typeface="Arial" charset="0"/>
              <a:buChar char="•"/>
            </a:pPr>
            <a:r>
              <a:rPr lang="en-US" sz="2800" dirty="0" smtClean="0"/>
              <a:t>Market</a:t>
            </a:r>
            <a:endParaRPr lang="en-US" sz="2800" dirty="0"/>
          </a:p>
          <a:p>
            <a:pPr marL="742950" lvl="1" indent="-285750">
              <a:buFont typeface="Arial" charset="0"/>
              <a:buChar char="•"/>
            </a:pPr>
            <a:r>
              <a:rPr lang="en-US" sz="2800" dirty="0"/>
              <a:t>Margin</a:t>
            </a:r>
          </a:p>
          <a:p>
            <a:endParaRPr lang="en-US" sz="2400" dirty="0">
              <a:solidFill>
                <a:srgbClr val="002060"/>
              </a:solidFill>
            </a:endParaRPr>
          </a:p>
        </p:txBody>
      </p:sp>
      <p:sp>
        <p:nvSpPr>
          <p:cNvPr id="10" name="Rectangle 9"/>
          <p:cNvSpPr/>
          <p:nvPr/>
        </p:nvSpPr>
        <p:spPr>
          <a:xfrm>
            <a:off x="117986" y="1151636"/>
            <a:ext cx="8902445" cy="492443"/>
          </a:xfrm>
          <a:prstGeom prst="rect">
            <a:avLst/>
          </a:prstGeom>
        </p:spPr>
        <p:txBody>
          <a:bodyPr wrap="square">
            <a:spAutoFit/>
          </a:bodyPr>
          <a:lstStyle/>
          <a:p>
            <a:pPr lvl="0"/>
            <a:r>
              <a:rPr lang="en-US" sz="2600" b="1" dirty="0" smtClean="0">
                <a:solidFill>
                  <a:srgbClr val="424242"/>
                </a:solidFill>
              </a:rPr>
              <a:t>Cardiff’s highly </a:t>
            </a:r>
            <a:r>
              <a:rPr lang="en-US" sz="2600" b="1" dirty="0">
                <a:solidFill>
                  <a:srgbClr val="424242"/>
                </a:solidFill>
              </a:rPr>
              <a:t>c</a:t>
            </a:r>
            <a:r>
              <a:rPr lang="en-US" sz="2600" b="1" dirty="0" smtClean="0">
                <a:solidFill>
                  <a:srgbClr val="424242"/>
                </a:solidFill>
              </a:rPr>
              <a:t>urated approach targets:</a:t>
            </a:r>
            <a:endParaRPr lang="en-US" sz="2600" b="1" dirty="0">
              <a:solidFill>
                <a:srgbClr val="424242"/>
              </a:solidFill>
            </a:endParaRPr>
          </a:p>
        </p:txBody>
      </p:sp>
      <p:pic>
        <p:nvPicPr>
          <p:cNvPr id="14" name="Picture 2" descr="Cardiff International, Inc."/>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25230" y="-16502"/>
            <a:ext cx="3218770" cy="858339"/>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12"/>
          <p:cNvSpPr/>
          <p:nvPr/>
        </p:nvSpPr>
        <p:spPr>
          <a:xfrm>
            <a:off x="-2791" y="1824313"/>
            <a:ext cx="9144000" cy="45719"/>
          </a:xfrm>
          <a:prstGeom prst="rect">
            <a:avLst/>
          </a:prstGeom>
          <a:solidFill>
            <a:srgbClr val="5D59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2791" y="5700233"/>
            <a:ext cx="9141209" cy="461665"/>
          </a:xfrm>
          <a:prstGeom prst="rect">
            <a:avLst/>
          </a:prstGeom>
          <a:noFill/>
        </p:spPr>
        <p:txBody>
          <a:bodyPr wrap="square" rtlCol="0">
            <a:spAutoFit/>
          </a:bodyPr>
          <a:lstStyle/>
          <a:p>
            <a:pPr algn="ctr"/>
            <a:r>
              <a:rPr lang="en-US" sz="2400" b="1" dirty="0" smtClean="0">
                <a:solidFill>
                  <a:schemeClr val="accent5"/>
                </a:solidFill>
              </a:rPr>
              <a:t>Cardiff targets </a:t>
            </a:r>
            <a:r>
              <a:rPr lang="en-US" sz="2400" b="1" dirty="0">
                <a:solidFill>
                  <a:schemeClr val="accent5"/>
                </a:solidFill>
              </a:rPr>
              <a:t>acquisitions of mature, high growth, niche companies.</a:t>
            </a:r>
          </a:p>
        </p:txBody>
      </p:sp>
      <p:sp>
        <p:nvSpPr>
          <p:cNvPr id="18" name="Rectangle 17"/>
          <p:cNvSpPr/>
          <p:nvPr/>
        </p:nvSpPr>
        <p:spPr>
          <a:xfrm>
            <a:off x="248194" y="2144807"/>
            <a:ext cx="6928339" cy="1292662"/>
          </a:xfrm>
          <a:prstGeom prst="rect">
            <a:avLst/>
          </a:prstGeom>
        </p:spPr>
        <p:txBody>
          <a:bodyPr wrap="square">
            <a:spAutoFit/>
          </a:bodyPr>
          <a:lstStyle/>
          <a:p>
            <a:pPr marL="514350" indent="-514350" algn="just">
              <a:buFont typeface="+mj-lt"/>
              <a:buAutoNum type="arabicPeriod"/>
            </a:pPr>
            <a:r>
              <a:rPr lang="en-US" sz="2600" b="1" dirty="0">
                <a:solidFill>
                  <a:srgbClr val="002060"/>
                </a:solidFill>
              </a:rPr>
              <a:t>Acquisitions; Closely Held Companies</a:t>
            </a:r>
          </a:p>
          <a:p>
            <a:pPr marL="514350" indent="-514350" algn="just">
              <a:buFont typeface="+mj-lt"/>
              <a:buAutoNum type="arabicPeriod"/>
            </a:pPr>
            <a:r>
              <a:rPr lang="en-US" sz="2600" b="1" dirty="0" smtClean="0">
                <a:solidFill>
                  <a:srgbClr val="002060"/>
                </a:solidFill>
              </a:rPr>
              <a:t>Income </a:t>
            </a:r>
            <a:r>
              <a:rPr lang="en-US" sz="2600" b="1" dirty="0">
                <a:solidFill>
                  <a:srgbClr val="002060"/>
                </a:solidFill>
              </a:rPr>
              <a:t>Producing Real </a:t>
            </a:r>
            <a:r>
              <a:rPr lang="en-US" sz="2600" b="1" dirty="0" smtClean="0">
                <a:solidFill>
                  <a:srgbClr val="002060"/>
                </a:solidFill>
              </a:rPr>
              <a:t>Estate</a:t>
            </a:r>
            <a:endParaRPr lang="en-US" sz="2600" dirty="0">
              <a:solidFill>
                <a:srgbClr val="002060"/>
              </a:solidFill>
            </a:endParaRPr>
          </a:p>
          <a:p>
            <a:pPr marL="514350" lvl="0" indent="-514350" algn="just">
              <a:buFont typeface="+mj-lt"/>
              <a:buAutoNum type="arabicPeriod"/>
            </a:pPr>
            <a:r>
              <a:rPr lang="en-US" sz="2600" b="1" dirty="0">
                <a:solidFill>
                  <a:srgbClr val="002060"/>
                </a:solidFill>
              </a:rPr>
              <a:t>Second Stage </a:t>
            </a:r>
            <a:r>
              <a:rPr lang="en-US" sz="2600" b="1" dirty="0" smtClean="0">
                <a:solidFill>
                  <a:srgbClr val="002060"/>
                </a:solidFill>
              </a:rPr>
              <a:t>Startups</a:t>
            </a:r>
            <a:endParaRPr lang="en-US" altLang="en-US" sz="2600" dirty="0">
              <a:solidFill>
                <a:srgbClr val="002060"/>
              </a:solidFill>
              <a:ea typeface="Calibri" panose="020F0502020204030204" pitchFamily="34" charset="0"/>
              <a:cs typeface="Times New Roman" panose="02020603050405020304" pitchFamily="18" charset="0"/>
            </a:endParaRPr>
          </a:p>
        </p:txBody>
      </p:sp>
      <p:sp>
        <p:nvSpPr>
          <p:cNvPr id="19" name="Snip Diagonal Corner Rectangle 18"/>
          <p:cNvSpPr/>
          <p:nvPr/>
        </p:nvSpPr>
        <p:spPr>
          <a:xfrm>
            <a:off x="3454266" y="3464327"/>
            <a:ext cx="2875936" cy="796413"/>
          </a:xfrm>
          <a:prstGeom prst="snip2Diag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i="1" dirty="0" smtClean="0"/>
              <a:t>WITH STRONG...</a:t>
            </a:r>
            <a:endParaRPr lang="en-US" sz="2600" b="1" i="1" dirty="0"/>
          </a:p>
        </p:txBody>
      </p:sp>
    </p:spTree>
    <p:extLst>
      <p:ext uri="{BB962C8B-B14F-4D97-AF65-F5344CB8AC3E}">
        <p14:creationId xmlns:p14="http://schemas.microsoft.com/office/powerpoint/2010/main" val="148190723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p:nvPr/>
        </p:nvSpPr>
        <p:spPr>
          <a:xfrm>
            <a:off x="144701" y="3596653"/>
            <a:ext cx="8813228" cy="1209155"/>
          </a:xfrm>
          <a:prstGeom prst="rect">
            <a:avLst/>
          </a:prstGeom>
          <a:solidFill>
            <a:schemeClr val="bg1"/>
          </a:solidFill>
          <a:ln>
            <a:solidFill>
              <a:srgbClr val="898989"/>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0" y="836023"/>
            <a:ext cx="9144000" cy="91440"/>
          </a:xfrm>
          <a:prstGeom prst="rect">
            <a:avLst/>
          </a:prstGeom>
          <a:solidFill>
            <a:srgbClr val="5D59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0" y="0"/>
            <a:ext cx="9144000" cy="836023"/>
          </a:xfrm>
          <a:prstGeom prst="rect">
            <a:avLst/>
          </a:prstGeom>
          <a:solidFill>
            <a:srgbClr val="A6C5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0" y="6297568"/>
            <a:ext cx="9144000" cy="45719"/>
          </a:xfrm>
          <a:prstGeom prst="rect">
            <a:avLst/>
          </a:prstGeom>
          <a:solidFill>
            <a:srgbClr val="5D59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2"/>
          </p:nvPr>
        </p:nvSpPr>
        <p:spPr/>
        <p:txBody>
          <a:bodyPr/>
          <a:lstStyle/>
          <a:p>
            <a:fld id="{E76451AE-FB61-44C2-95EC-BBCEE6CC5AA3}" type="slidenum">
              <a:rPr lang="en-US" smtClean="0"/>
              <a:t>13</a:t>
            </a:fld>
            <a:endParaRPr lang="en-US" dirty="0"/>
          </a:p>
        </p:txBody>
      </p:sp>
      <p:sp>
        <p:nvSpPr>
          <p:cNvPr id="6" name="TextBox 5"/>
          <p:cNvSpPr txBox="1"/>
          <p:nvPr/>
        </p:nvSpPr>
        <p:spPr>
          <a:xfrm>
            <a:off x="655592" y="6400414"/>
            <a:ext cx="3642088" cy="276999"/>
          </a:xfrm>
          <a:prstGeom prst="rect">
            <a:avLst/>
          </a:prstGeom>
          <a:noFill/>
        </p:spPr>
        <p:txBody>
          <a:bodyPr wrap="square" rtlCol="0">
            <a:spAutoFit/>
          </a:bodyPr>
          <a:lstStyle/>
          <a:p>
            <a:r>
              <a:rPr lang="en-US" sz="1200" dirty="0">
                <a:solidFill>
                  <a:srgbClr val="898989"/>
                </a:solidFill>
              </a:rPr>
              <a:t>Cardiff International, Inc. (</a:t>
            </a:r>
            <a:r>
              <a:rPr lang="en-US" sz="1200" dirty="0" smtClean="0">
                <a:solidFill>
                  <a:srgbClr val="898989"/>
                </a:solidFill>
              </a:rPr>
              <a:t>OTCQB: </a:t>
            </a:r>
            <a:r>
              <a:rPr lang="en-US" sz="1200" dirty="0">
                <a:solidFill>
                  <a:srgbClr val="898989"/>
                </a:solidFill>
              </a:rPr>
              <a:t>CDIF) </a:t>
            </a:r>
            <a:r>
              <a:rPr lang="en-US" sz="1200" dirty="0" smtClean="0">
                <a:solidFill>
                  <a:srgbClr val="898989"/>
                </a:solidFill>
              </a:rPr>
              <a:t>| </a:t>
            </a:r>
            <a:r>
              <a:rPr lang="en-US" sz="1200" dirty="0">
                <a:solidFill>
                  <a:srgbClr val="898989"/>
                </a:solidFill>
              </a:rPr>
              <a:t>2017</a:t>
            </a:r>
          </a:p>
        </p:txBody>
      </p:sp>
      <p:sp>
        <p:nvSpPr>
          <p:cNvPr id="7" name="TextBox 6"/>
          <p:cNvSpPr txBox="1"/>
          <p:nvPr/>
        </p:nvSpPr>
        <p:spPr>
          <a:xfrm>
            <a:off x="248194" y="130629"/>
            <a:ext cx="5812972" cy="584775"/>
          </a:xfrm>
          <a:prstGeom prst="rect">
            <a:avLst/>
          </a:prstGeom>
          <a:noFill/>
        </p:spPr>
        <p:txBody>
          <a:bodyPr wrap="square" rtlCol="0">
            <a:spAutoFit/>
          </a:bodyPr>
          <a:lstStyle/>
          <a:p>
            <a:r>
              <a:rPr lang="en-US" sz="3200" b="1" dirty="0">
                <a:solidFill>
                  <a:schemeClr val="bg1"/>
                </a:solidFill>
              </a:rPr>
              <a:t>Acquisition Process</a:t>
            </a:r>
          </a:p>
        </p:txBody>
      </p:sp>
      <p:pic>
        <p:nvPicPr>
          <p:cNvPr id="8196" name="Picture 4" descr="Image result for LOI icon"/>
          <p:cNvPicPr>
            <a:picLocks noChangeAspect="1" noChangeArrowheads="1"/>
          </p:cNvPicPr>
          <p:nvPr/>
        </p:nvPicPr>
        <p:blipFill>
          <a:blip r:embed="rId2" cstate="print">
            <a:biLevel thresh="50000"/>
            <a:extLst>
              <a:ext uri="{28A0092B-C50C-407E-A947-70E740481C1C}">
                <a14:useLocalDpi xmlns:a14="http://schemas.microsoft.com/office/drawing/2010/main" val="0"/>
              </a:ext>
            </a:extLst>
          </a:blip>
          <a:srcRect/>
          <a:stretch>
            <a:fillRect/>
          </a:stretch>
        </p:blipFill>
        <p:spPr bwMode="auto">
          <a:xfrm>
            <a:off x="1994949" y="1222515"/>
            <a:ext cx="865899" cy="865899"/>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377041" y="2281173"/>
            <a:ext cx="1288623" cy="369332"/>
          </a:xfrm>
          <a:prstGeom prst="rect">
            <a:avLst/>
          </a:prstGeom>
        </p:spPr>
        <p:txBody>
          <a:bodyPr wrap="none">
            <a:spAutoFit/>
          </a:bodyPr>
          <a:lstStyle/>
          <a:p>
            <a:r>
              <a:rPr lang="en-US" b="1" dirty="0">
                <a:solidFill>
                  <a:srgbClr val="656565"/>
                </a:solidFill>
              </a:rPr>
              <a:t>VALUATION</a:t>
            </a:r>
            <a:endParaRPr lang="en-US" dirty="0"/>
          </a:p>
        </p:txBody>
      </p:sp>
      <p:sp>
        <p:nvSpPr>
          <p:cNvPr id="10" name="Rectangle 9"/>
          <p:cNvSpPr/>
          <p:nvPr/>
        </p:nvSpPr>
        <p:spPr>
          <a:xfrm>
            <a:off x="2180490" y="2279292"/>
            <a:ext cx="494815" cy="369332"/>
          </a:xfrm>
          <a:prstGeom prst="rect">
            <a:avLst/>
          </a:prstGeom>
        </p:spPr>
        <p:txBody>
          <a:bodyPr wrap="none">
            <a:spAutoFit/>
          </a:bodyPr>
          <a:lstStyle/>
          <a:p>
            <a:r>
              <a:rPr lang="en-US" b="1" dirty="0">
                <a:solidFill>
                  <a:srgbClr val="656565"/>
                </a:solidFill>
              </a:rPr>
              <a:t>LOI</a:t>
            </a:r>
            <a:endParaRPr lang="en-US" dirty="0"/>
          </a:p>
        </p:txBody>
      </p:sp>
      <p:sp>
        <p:nvSpPr>
          <p:cNvPr id="11" name="Rectangle 10"/>
          <p:cNvSpPr/>
          <p:nvPr/>
        </p:nvSpPr>
        <p:spPr>
          <a:xfrm>
            <a:off x="3298781" y="2281173"/>
            <a:ext cx="1195756" cy="646331"/>
          </a:xfrm>
          <a:prstGeom prst="rect">
            <a:avLst/>
          </a:prstGeom>
        </p:spPr>
        <p:txBody>
          <a:bodyPr wrap="square">
            <a:spAutoFit/>
          </a:bodyPr>
          <a:lstStyle/>
          <a:p>
            <a:pPr algn="ctr"/>
            <a:r>
              <a:rPr lang="en-US" b="1" dirty="0">
                <a:solidFill>
                  <a:srgbClr val="656565"/>
                </a:solidFill>
              </a:rPr>
              <a:t>DUE DILIGENCE</a:t>
            </a:r>
            <a:endParaRPr lang="en-US" dirty="0"/>
          </a:p>
        </p:txBody>
      </p:sp>
      <p:pic>
        <p:nvPicPr>
          <p:cNvPr id="8198" name="Picture 6" descr="Image result for due diligence icon"/>
          <p:cNvPicPr>
            <a:picLocks noChangeAspect="1" noChangeArrowheads="1"/>
          </p:cNvPicPr>
          <p:nvPr/>
        </p:nvPicPr>
        <p:blipFill>
          <a:blip r:embed="rId3" cstate="print">
            <a:biLevel thresh="50000"/>
            <a:extLst>
              <a:ext uri="{28A0092B-C50C-407E-A947-70E740481C1C}">
                <a14:useLocalDpi xmlns:a14="http://schemas.microsoft.com/office/drawing/2010/main" val="0"/>
              </a:ext>
            </a:extLst>
          </a:blip>
          <a:srcRect/>
          <a:stretch>
            <a:fillRect/>
          </a:stretch>
        </p:blipFill>
        <p:spPr bwMode="auto">
          <a:xfrm>
            <a:off x="3416432" y="1219223"/>
            <a:ext cx="960455" cy="840803"/>
          </a:xfrm>
          <a:prstGeom prst="rect">
            <a:avLst/>
          </a:prstGeom>
          <a:noFill/>
          <a:extLst>
            <a:ext uri="{909E8E84-426E-40DD-AFC4-6F175D3DCCD1}">
              <a14:hiddenFill xmlns:a14="http://schemas.microsoft.com/office/drawing/2010/main">
                <a:solidFill>
                  <a:srgbClr val="FFFFFF"/>
                </a:solidFill>
              </a14:hiddenFill>
            </a:ext>
          </a:extLst>
        </p:spPr>
      </p:pic>
      <p:pic>
        <p:nvPicPr>
          <p:cNvPr id="8206" name="Picture 14" descr="Image result for scale icon"/>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3341" y="1222515"/>
            <a:ext cx="836024" cy="841654"/>
          </a:xfrm>
          <a:prstGeom prst="rect">
            <a:avLst/>
          </a:prstGeom>
          <a:noFill/>
          <a:extLst>
            <a:ext uri="{909E8E84-426E-40DD-AFC4-6F175D3DCCD1}">
              <a14:hiddenFill xmlns:a14="http://schemas.microsoft.com/office/drawing/2010/main">
                <a:solidFill>
                  <a:srgbClr val="FFFFFF"/>
                </a:solidFill>
              </a14:hiddenFill>
            </a:ext>
          </a:extLst>
        </p:spPr>
      </p:pic>
      <p:pic>
        <p:nvPicPr>
          <p:cNvPr id="8208" name="Picture 16" descr="Image result for contract icon"/>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932471" y="1248641"/>
            <a:ext cx="719581" cy="780856"/>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12"/>
          <p:cNvSpPr/>
          <p:nvPr/>
        </p:nvSpPr>
        <p:spPr>
          <a:xfrm>
            <a:off x="4551315" y="2281173"/>
            <a:ext cx="1481892" cy="646331"/>
          </a:xfrm>
          <a:prstGeom prst="rect">
            <a:avLst/>
          </a:prstGeom>
        </p:spPr>
        <p:txBody>
          <a:bodyPr wrap="square">
            <a:spAutoFit/>
          </a:bodyPr>
          <a:lstStyle/>
          <a:p>
            <a:pPr algn="ctr"/>
            <a:r>
              <a:rPr lang="en-US" b="1" dirty="0">
                <a:solidFill>
                  <a:srgbClr val="656565"/>
                </a:solidFill>
              </a:rPr>
              <a:t>AGREEMENT EXECUTED</a:t>
            </a:r>
            <a:endParaRPr lang="en-US" dirty="0"/>
          </a:p>
        </p:txBody>
      </p:sp>
      <p:pic>
        <p:nvPicPr>
          <p:cNvPr id="8210" name="Picture 18" descr="Image result for audit checkmark icon"/>
          <p:cNvPicPr>
            <a:picLocks noChangeAspect="1" noChangeArrowheads="1"/>
          </p:cNvPicPr>
          <p:nvPr/>
        </p:nvPicPr>
        <p:blipFill>
          <a:blip r:embed="rId6" cstate="print">
            <a:biLevel thresh="50000"/>
            <a:extLst>
              <a:ext uri="{28A0092B-C50C-407E-A947-70E740481C1C}">
                <a14:useLocalDpi xmlns:a14="http://schemas.microsoft.com/office/drawing/2010/main" val="0"/>
              </a:ext>
            </a:extLst>
          </a:blip>
          <a:srcRect/>
          <a:stretch>
            <a:fillRect/>
          </a:stretch>
        </p:blipFill>
        <p:spPr bwMode="auto">
          <a:xfrm>
            <a:off x="6207636" y="1147674"/>
            <a:ext cx="757177" cy="979929"/>
          </a:xfrm>
          <a:prstGeom prst="rect">
            <a:avLst/>
          </a:prstGeom>
          <a:noFill/>
          <a:extLst>
            <a:ext uri="{909E8E84-426E-40DD-AFC4-6F175D3DCCD1}">
              <a14:hiddenFill xmlns:a14="http://schemas.microsoft.com/office/drawing/2010/main">
                <a:solidFill>
                  <a:srgbClr val="FFFFFF"/>
                </a:solidFill>
              </a14:hiddenFill>
            </a:ext>
          </a:extLst>
        </p:spPr>
      </p:pic>
      <p:sp>
        <p:nvSpPr>
          <p:cNvPr id="14" name="Rectangle 13"/>
          <p:cNvSpPr/>
          <p:nvPr/>
        </p:nvSpPr>
        <p:spPr>
          <a:xfrm>
            <a:off x="6207636" y="2274154"/>
            <a:ext cx="791435" cy="369332"/>
          </a:xfrm>
          <a:prstGeom prst="rect">
            <a:avLst/>
          </a:prstGeom>
        </p:spPr>
        <p:txBody>
          <a:bodyPr wrap="none">
            <a:spAutoFit/>
          </a:bodyPr>
          <a:lstStyle/>
          <a:p>
            <a:pPr algn="ctr"/>
            <a:r>
              <a:rPr lang="en-US" b="1" dirty="0">
                <a:solidFill>
                  <a:srgbClr val="656565"/>
                </a:solidFill>
              </a:rPr>
              <a:t>AUDIT</a:t>
            </a:r>
            <a:endParaRPr lang="en-US" dirty="0"/>
          </a:p>
        </p:txBody>
      </p:sp>
      <p:pic>
        <p:nvPicPr>
          <p:cNvPr id="8212" name="Picture 20" descr="Related image"/>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flipH="1">
            <a:off x="7520398" y="1261704"/>
            <a:ext cx="1050065" cy="780640"/>
          </a:xfrm>
          <a:prstGeom prst="rect">
            <a:avLst/>
          </a:prstGeom>
          <a:noFill/>
          <a:extLst>
            <a:ext uri="{909E8E84-426E-40DD-AFC4-6F175D3DCCD1}">
              <a14:hiddenFill xmlns:a14="http://schemas.microsoft.com/office/drawing/2010/main">
                <a:solidFill>
                  <a:srgbClr val="FFFFFF"/>
                </a:solidFill>
              </a14:hiddenFill>
            </a:ext>
          </a:extLst>
        </p:spPr>
      </p:pic>
      <p:sp>
        <p:nvSpPr>
          <p:cNvPr id="26" name="Rectangle 25"/>
          <p:cNvSpPr/>
          <p:nvPr/>
        </p:nvSpPr>
        <p:spPr>
          <a:xfrm>
            <a:off x="7304484" y="2274154"/>
            <a:ext cx="1481892" cy="646331"/>
          </a:xfrm>
          <a:prstGeom prst="rect">
            <a:avLst/>
          </a:prstGeom>
        </p:spPr>
        <p:txBody>
          <a:bodyPr wrap="square">
            <a:spAutoFit/>
          </a:bodyPr>
          <a:lstStyle/>
          <a:p>
            <a:pPr algn="ctr"/>
            <a:r>
              <a:rPr lang="en-US" b="1" dirty="0">
                <a:solidFill>
                  <a:srgbClr val="656565"/>
                </a:solidFill>
              </a:rPr>
              <a:t>SHARES ISSUED</a:t>
            </a:r>
            <a:endParaRPr lang="en-US" dirty="0"/>
          </a:p>
        </p:txBody>
      </p:sp>
      <p:sp>
        <p:nvSpPr>
          <p:cNvPr id="15" name="Rectangle 14"/>
          <p:cNvSpPr/>
          <p:nvPr/>
        </p:nvSpPr>
        <p:spPr>
          <a:xfrm>
            <a:off x="8365309" y="2242838"/>
            <a:ext cx="300082" cy="369332"/>
          </a:xfrm>
          <a:prstGeom prst="rect">
            <a:avLst/>
          </a:prstGeom>
        </p:spPr>
        <p:txBody>
          <a:bodyPr wrap="none">
            <a:spAutoFit/>
          </a:bodyPr>
          <a:lstStyle/>
          <a:p>
            <a:r>
              <a:rPr lang="en-US" b="1" dirty="0">
                <a:solidFill>
                  <a:srgbClr val="656565"/>
                </a:solidFill>
              </a:rPr>
              <a:t>*</a:t>
            </a:r>
            <a:endParaRPr lang="en-US" dirty="0"/>
          </a:p>
        </p:txBody>
      </p:sp>
      <p:sp>
        <p:nvSpPr>
          <p:cNvPr id="16" name="Rectangle 15"/>
          <p:cNvSpPr/>
          <p:nvPr/>
        </p:nvSpPr>
        <p:spPr>
          <a:xfrm>
            <a:off x="330772" y="3718908"/>
            <a:ext cx="3436903" cy="430887"/>
          </a:xfrm>
          <a:prstGeom prst="rect">
            <a:avLst/>
          </a:prstGeom>
        </p:spPr>
        <p:txBody>
          <a:bodyPr wrap="none">
            <a:spAutoFit/>
          </a:bodyPr>
          <a:lstStyle/>
          <a:p>
            <a:pPr algn="ctr"/>
            <a:r>
              <a:rPr lang="en-US" sz="2200" b="1" dirty="0">
                <a:solidFill>
                  <a:srgbClr val="656565"/>
                </a:solidFill>
              </a:rPr>
              <a:t>“Qualified” Preferred Stock </a:t>
            </a:r>
          </a:p>
        </p:txBody>
      </p:sp>
      <p:sp>
        <p:nvSpPr>
          <p:cNvPr id="17" name="Rectangle 16"/>
          <p:cNvSpPr/>
          <p:nvPr/>
        </p:nvSpPr>
        <p:spPr>
          <a:xfrm>
            <a:off x="5284895" y="3816509"/>
            <a:ext cx="3585560" cy="769441"/>
          </a:xfrm>
          <a:prstGeom prst="rect">
            <a:avLst/>
          </a:prstGeom>
        </p:spPr>
        <p:txBody>
          <a:bodyPr wrap="square">
            <a:spAutoFit/>
          </a:bodyPr>
          <a:lstStyle/>
          <a:p>
            <a:pPr algn="ctr"/>
            <a:r>
              <a:rPr lang="en-US" sz="2200" b="1" dirty="0">
                <a:solidFill>
                  <a:srgbClr val="656565"/>
                </a:solidFill>
              </a:rPr>
              <a:t>100% of the “vote and value” of the company’s stock</a:t>
            </a:r>
            <a:endParaRPr lang="en-US" sz="2200" b="1" dirty="0"/>
          </a:p>
        </p:txBody>
      </p:sp>
      <p:sp>
        <p:nvSpPr>
          <p:cNvPr id="19" name="Rectangle 18"/>
          <p:cNvSpPr/>
          <p:nvPr/>
        </p:nvSpPr>
        <p:spPr>
          <a:xfrm>
            <a:off x="317977" y="4986090"/>
            <a:ext cx="8508045" cy="1077218"/>
          </a:xfrm>
          <a:prstGeom prst="rect">
            <a:avLst/>
          </a:prstGeom>
        </p:spPr>
        <p:txBody>
          <a:bodyPr wrap="square">
            <a:spAutoFit/>
          </a:bodyPr>
          <a:lstStyle/>
          <a:p>
            <a:pPr marL="285750" indent="-285750">
              <a:buFont typeface="Arial" panose="020B0604020202020204" pitchFamily="34" charset="0"/>
              <a:buChar char="•"/>
            </a:pPr>
            <a:r>
              <a:rPr lang="en-US" sz="1600" dirty="0">
                <a:solidFill>
                  <a:srgbClr val="656565"/>
                </a:solidFill>
              </a:rPr>
              <a:t>Exclusive series of Preferred Stock awarded to each company </a:t>
            </a:r>
            <a:endParaRPr lang="en-US" sz="1600" dirty="0"/>
          </a:p>
          <a:p>
            <a:pPr marL="285750" indent="-285750">
              <a:buFont typeface="Arial" panose="020B0604020202020204" pitchFamily="34" charset="0"/>
              <a:buChar char="•"/>
            </a:pPr>
            <a:r>
              <a:rPr lang="en-US" sz="1600" dirty="0">
                <a:solidFill>
                  <a:srgbClr val="656565"/>
                </a:solidFill>
              </a:rPr>
              <a:t>Non-voting sub-class authorized for the purpose of raising working capital</a:t>
            </a:r>
          </a:p>
          <a:p>
            <a:pPr marL="285750" indent="-285750">
              <a:buFont typeface="Arial" panose="020B0604020202020204" pitchFamily="34" charset="0"/>
              <a:buChar char="•"/>
            </a:pPr>
            <a:r>
              <a:rPr lang="en-US" sz="1600" dirty="0">
                <a:solidFill>
                  <a:srgbClr val="656565"/>
                </a:solidFill>
              </a:rPr>
              <a:t>Acquisitions added to Cardiff’s consolidated balance sheet, creating tangible value for all parties</a:t>
            </a:r>
          </a:p>
          <a:p>
            <a:pPr marL="285750" indent="-285750">
              <a:buFont typeface="Arial" panose="020B0604020202020204" pitchFamily="34" charset="0"/>
              <a:buChar char="•"/>
            </a:pPr>
            <a:r>
              <a:rPr lang="en-US" sz="1600" dirty="0">
                <a:solidFill>
                  <a:srgbClr val="656565"/>
                </a:solidFill>
              </a:rPr>
              <a:t>Acquisition assets are not co-mingled, and operational autonomy is maintained.</a:t>
            </a:r>
            <a:endParaRPr lang="en-US" sz="1600" dirty="0"/>
          </a:p>
        </p:txBody>
      </p:sp>
      <p:sp>
        <p:nvSpPr>
          <p:cNvPr id="20" name="Rectangle 19"/>
          <p:cNvSpPr/>
          <p:nvPr/>
        </p:nvSpPr>
        <p:spPr>
          <a:xfrm>
            <a:off x="4214376" y="2975916"/>
            <a:ext cx="4572000" cy="492443"/>
          </a:xfrm>
          <a:prstGeom prst="rect">
            <a:avLst/>
          </a:prstGeom>
        </p:spPr>
        <p:txBody>
          <a:bodyPr>
            <a:spAutoFit/>
          </a:bodyPr>
          <a:lstStyle/>
          <a:p>
            <a:pPr algn="r"/>
            <a:r>
              <a:rPr lang="en-US" sz="1300" dirty="0">
                <a:solidFill>
                  <a:srgbClr val="656565"/>
                </a:solidFill>
              </a:rPr>
              <a:t>* Preferred shares are issued under IRS Section 368(a)1(B) guidelines (Tax-Free Exchange) </a:t>
            </a:r>
          </a:p>
        </p:txBody>
      </p:sp>
      <p:sp>
        <p:nvSpPr>
          <p:cNvPr id="21" name="Rectangle 20"/>
          <p:cNvSpPr/>
          <p:nvPr/>
        </p:nvSpPr>
        <p:spPr>
          <a:xfrm>
            <a:off x="893194" y="4083336"/>
            <a:ext cx="2312058" cy="553998"/>
          </a:xfrm>
          <a:prstGeom prst="rect">
            <a:avLst/>
          </a:prstGeom>
        </p:spPr>
        <p:txBody>
          <a:bodyPr wrap="square">
            <a:spAutoFit/>
          </a:bodyPr>
          <a:lstStyle/>
          <a:p>
            <a:pPr algn="ctr"/>
            <a:r>
              <a:rPr lang="en-US" sz="1500" dirty="0">
                <a:solidFill>
                  <a:srgbClr val="656565"/>
                </a:solidFill>
              </a:rPr>
              <a:t>votes for control of the newly acquired company</a:t>
            </a:r>
            <a:endParaRPr lang="en-US" sz="1500" dirty="0"/>
          </a:p>
        </p:txBody>
      </p:sp>
      <p:pic>
        <p:nvPicPr>
          <p:cNvPr id="8214" name="Picture 22" descr="Image result for exchange icon"/>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017124" y="3666318"/>
            <a:ext cx="991448" cy="991448"/>
          </a:xfrm>
          <a:prstGeom prst="rect">
            <a:avLst/>
          </a:prstGeom>
          <a:noFill/>
          <a:extLst>
            <a:ext uri="{909E8E84-426E-40DD-AFC4-6F175D3DCCD1}">
              <a14:hiddenFill xmlns:a14="http://schemas.microsoft.com/office/drawing/2010/main">
                <a:solidFill>
                  <a:srgbClr val="FFFFFF"/>
                </a:solidFill>
              </a14:hiddenFill>
            </a:ext>
          </a:extLst>
        </p:spPr>
      </p:pic>
      <p:sp>
        <p:nvSpPr>
          <p:cNvPr id="23" name="Arrow: Right 22"/>
          <p:cNvSpPr/>
          <p:nvPr/>
        </p:nvSpPr>
        <p:spPr>
          <a:xfrm>
            <a:off x="1681820" y="1460334"/>
            <a:ext cx="252919" cy="354607"/>
          </a:xfrm>
          <a:prstGeom prst="rightArrow">
            <a:avLst/>
          </a:prstGeom>
          <a:solidFill>
            <a:srgbClr val="A6C542"/>
          </a:solidFill>
          <a:ln>
            <a:solidFill>
              <a:srgbClr val="5D59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Arrow: Right 36"/>
          <p:cNvSpPr/>
          <p:nvPr/>
        </p:nvSpPr>
        <p:spPr>
          <a:xfrm>
            <a:off x="2980451" y="1462343"/>
            <a:ext cx="252919" cy="354607"/>
          </a:xfrm>
          <a:prstGeom prst="rightArrow">
            <a:avLst/>
          </a:prstGeom>
          <a:solidFill>
            <a:srgbClr val="A6C542"/>
          </a:solidFill>
          <a:ln>
            <a:solidFill>
              <a:srgbClr val="5D59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Arrow: Right 37"/>
          <p:cNvSpPr/>
          <p:nvPr/>
        </p:nvSpPr>
        <p:spPr>
          <a:xfrm>
            <a:off x="4438678" y="1460334"/>
            <a:ext cx="252919" cy="354607"/>
          </a:xfrm>
          <a:prstGeom prst="rightArrow">
            <a:avLst/>
          </a:prstGeom>
          <a:solidFill>
            <a:srgbClr val="A6C542"/>
          </a:solidFill>
          <a:ln>
            <a:solidFill>
              <a:srgbClr val="5D59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Arrow: Right 38"/>
          <p:cNvSpPr/>
          <p:nvPr/>
        </p:nvSpPr>
        <p:spPr>
          <a:xfrm>
            <a:off x="5773478" y="1470297"/>
            <a:ext cx="252919" cy="354607"/>
          </a:xfrm>
          <a:prstGeom prst="rightArrow">
            <a:avLst/>
          </a:prstGeom>
          <a:solidFill>
            <a:srgbClr val="A6C542"/>
          </a:solidFill>
          <a:ln>
            <a:solidFill>
              <a:srgbClr val="5D59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Arrow: Right 39"/>
          <p:cNvSpPr/>
          <p:nvPr/>
        </p:nvSpPr>
        <p:spPr>
          <a:xfrm>
            <a:off x="7146052" y="1470296"/>
            <a:ext cx="252919" cy="354607"/>
          </a:xfrm>
          <a:prstGeom prst="rightArrow">
            <a:avLst/>
          </a:prstGeom>
          <a:solidFill>
            <a:srgbClr val="A6C542"/>
          </a:solidFill>
          <a:ln>
            <a:solidFill>
              <a:srgbClr val="5D59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Picture 2" descr="Cardiff International, Inc."/>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925230" y="-16502"/>
            <a:ext cx="3218770" cy="8583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6277754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836023"/>
            <a:ext cx="9144000" cy="91440"/>
          </a:xfrm>
          <a:prstGeom prst="rect">
            <a:avLst/>
          </a:prstGeom>
          <a:solidFill>
            <a:srgbClr val="5D59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0" y="0"/>
            <a:ext cx="9144000" cy="836023"/>
          </a:xfrm>
          <a:prstGeom prst="rect">
            <a:avLst/>
          </a:prstGeom>
          <a:solidFill>
            <a:srgbClr val="A6C5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0" y="6297568"/>
            <a:ext cx="9144000" cy="45719"/>
          </a:xfrm>
          <a:prstGeom prst="rect">
            <a:avLst/>
          </a:prstGeom>
          <a:solidFill>
            <a:srgbClr val="5D59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2"/>
          </p:nvPr>
        </p:nvSpPr>
        <p:spPr/>
        <p:txBody>
          <a:bodyPr/>
          <a:lstStyle/>
          <a:p>
            <a:fld id="{E76451AE-FB61-44C2-95EC-BBCEE6CC5AA3}" type="slidenum">
              <a:rPr lang="en-US" smtClean="0"/>
              <a:t>14</a:t>
            </a:fld>
            <a:endParaRPr lang="en-US" dirty="0"/>
          </a:p>
        </p:txBody>
      </p:sp>
      <p:sp>
        <p:nvSpPr>
          <p:cNvPr id="6" name="TextBox 5"/>
          <p:cNvSpPr txBox="1"/>
          <p:nvPr/>
        </p:nvSpPr>
        <p:spPr>
          <a:xfrm>
            <a:off x="655592" y="6400414"/>
            <a:ext cx="3642088" cy="276999"/>
          </a:xfrm>
          <a:prstGeom prst="rect">
            <a:avLst/>
          </a:prstGeom>
          <a:noFill/>
        </p:spPr>
        <p:txBody>
          <a:bodyPr wrap="square" rtlCol="0">
            <a:spAutoFit/>
          </a:bodyPr>
          <a:lstStyle/>
          <a:p>
            <a:r>
              <a:rPr lang="en-US" sz="1200" dirty="0">
                <a:solidFill>
                  <a:srgbClr val="898989"/>
                </a:solidFill>
              </a:rPr>
              <a:t>Cardiff International, Inc. (</a:t>
            </a:r>
            <a:r>
              <a:rPr lang="en-US" sz="1200" dirty="0" smtClean="0">
                <a:solidFill>
                  <a:srgbClr val="898989"/>
                </a:solidFill>
              </a:rPr>
              <a:t>OTCQB: </a:t>
            </a:r>
            <a:r>
              <a:rPr lang="en-US" sz="1200" dirty="0">
                <a:solidFill>
                  <a:srgbClr val="898989"/>
                </a:solidFill>
              </a:rPr>
              <a:t>CDIF) | </a:t>
            </a:r>
            <a:r>
              <a:rPr lang="en-US" sz="1200" dirty="0" smtClean="0">
                <a:solidFill>
                  <a:srgbClr val="898989"/>
                </a:solidFill>
              </a:rPr>
              <a:t>2017</a:t>
            </a:r>
            <a:endParaRPr lang="en-US" sz="1200" dirty="0">
              <a:solidFill>
                <a:srgbClr val="898989"/>
              </a:solidFill>
            </a:endParaRPr>
          </a:p>
        </p:txBody>
      </p:sp>
      <p:sp>
        <p:nvSpPr>
          <p:cNvPr id="7" name="TextBox 6"/>
          <p:cNvSpPr txBox="1"/>
          <p:nvPr/>
        </p:nvSpPr>
        <p:spPr>
          <a:xfrm>
            <a:off x="213024" y="126757"/>
            <a:ext cx="5812972" cy="584775"/>
          </a:xfrm>
          <a:prstGeom prst="rect">
            <a:avLst/>
          </a:prstGeom>
          <a:noFill/>
        </p:spPr>
        <p:txBody>
          <a:bodyPr wrap="square" rtlCol="0">
            <a:spAutoFit/>
          </a:bodyPr>
          <a:lstStyle/>
          <a:p>
            <a:r>
              <a:rPr lang="en-US" sz="3200" b="1" dirty="0">
                <a:solidFill>
                  <a:schemeClr val="bg1"/>
                </a:solidFill>
              </a:rPr>
              <a:t>Largest </a:t>
            </a:r>
            <a:r>
              <a:rPr lang="en-US" sz="3200" b="1" dirty="0" smtClean="0">
                <a:solidFill>
                  <a:schemeClr val="bg1"/>
                </a:solidFill>
              </a:rPr>
              <a:t>Financial Investors</a:t>
            </a:r>
            <a:endParaRPr lang="en-US" sz="3200" b="1" dirty="0">
              <a:solidFill>
                <a:schemeClr val="bg1"/>
              </a:solidFill>
            </a:endParaRPr>
          </a:p>
        </p:txBody>
      </p:sp>
      <p:sp>
        <p:nvSpPr>
          <p:cNvPr id="8" name="Rectangle 7"/>
          <p:cNvSpPr/>
          <p:nvPr/>
        </p:nvSpPr>
        <p:spPr>
          <a:xfrm>
            <a:off x="582521" y="2815119"/>
            <a:ext cx="7978957" cy="430887"/>
          </a:xfrm>
          <a:prstGeom prst="rect">
            <a:avLst/>
          </a:prstGeom>
        </p:spPr>
        <p:txBody>
          <a:bodyPr wrap="square">
            <a:spAutoFit/>
          </a:bodyPr>
          <a:lstStyle/>
          <a:p>
            <a:endParaRPr lang="en-US" sz="2200" dirty="0"/>
          </a:p>
        </p:txBody>
      </p:sp>
      <p:pic>
        <p:nvPicPr>
          <p:cNvPr id="10" name="Picture 2" descr="Cardiff International, Inc."/>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25230" y="-16502"/>
            <a:ext cx="3218770" cy="858339"/>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213024" y="1165692"/>
            <a:ext cx="8665505" cy="4893647"/>
          </a:xfrm>
          <a:prstGeom prst="rect">
            <a:avLst/>
          </a:prstGeom>
          <a:noFill/>
        </p:spPr>
        <p:txBody>
          <a:bodyPr wrap="square" rtlCol="0">
            <a:spAutoFit/>
          </a:bodyPr>
          <a:lstStyle/>
          <a:p>
            <a:pPr marL="285750" indent="-285750">
              <a:buFont typeface="Arial" charset="0"/>
              <a:buChar char="•"/>
            </a:pPr>
            <a:r>
              <a:rPr lang="en-US" sz="2400" dirty="0"/>
              <a:t>Gary </a:t>
            </a:r>
            <a:r>
              <a:rPr lang="en-US" sz="2400" dirty="0" smtClean="0"/>
              <a:t>Teel, </a:t>
            </a:r>
            <a:r>
              <a:rPr lang="en-US" sz="2400" dirty="0"/>
              <a:t>Co-Founder </a:t>
            </a:r>
            <a:r>
              <a:rPr lang="en-US" sz="2400" dirty="0" smtClean="0"/>
              <a:t> 									$</a:t>
            </a:r>
            <a:r>
              <a:rPr lang="en-US" sz="2400" dirty="0"/>
              <a:t>2.0M</a:t>
            </a:r>
          </a:p>
          <a:p>
            <a:pPr marL="285750" indent="-285750">
              <a:buFont typeface="Arial" charset="0"/>
              <a:buChar char="•"/>
            </a:pPr>
            <a:endParaRPr lang="en-US" sz="2400" dirty="0"/>
          </a:p>
          <a:p>
            <a:pPr marL="285750" indent="-285750">
              <a:buFont typeface="Arial" charset="0"/>
              <a:buChar char="•"/>
            </a:pPr>
            <a:r>
              <a:rPr lang="en-US" sz="2400" dirty="0"/>
              <a:t>Daniel R </a:t>
            </a:r>
            <a:r>
              <a:rPr lang="en-US" sz="2400" dirty="0" smtClean="0"/>
              <a:t>Thompson, </a:t>
            </a:r>
            <a:r>
              <a:rPr lang="en-US" sz="2400" dirty="0"/>
              <a:t>Chairman/Co-Founder </a:t>
            </a:r>
            <a:r>
              <a:rPr lang="en-US" sz="2400" dirty="0" smtClean="0"/>
              <a:t>			$</a:t>
            </a:r>
            <a:r>
              <a:rPr lang="en-US" sz="2400" dirty="0"/>
              <a:t>1.8M</a:t>
            </a:r>
          </a:p>
          <a:p>
            <a:pPr marL="285750" indent="-285750">
              <a:buFont typeface="Arial" charset="0"/>
              <a:buChar char="•"/>
            </a:pPr>
            <a:endParaRPr lang="en-US" sz="2400" dirty="0"/>
          </a:p>
          <a:p>
            <a:pPr marL="285750" indent="-285750">
              <a:buFont typeface="Arial" charset="0"/>
              <a:buChar char="•"/>
            </a:pPr>
            <a:r>
              <a:rPr lang="en-US" sz="2400" dirty="0"/>
              <a:t>Peggy </a:t>
            </a:r>
            <a:r>
              <a:rPr lang="en-US" sz="2400" dirty="0" err="1" smtClean="0"/>
              <a:t>Scheer</a:t>
            </a:r>
            <a:r>
              <a:rPr lang="en-US" sz="2400" dirty="0"/>
              <a:t>,</a:t>
            </a:r>
            <a:r>
              <a:rPr lang="en-US" sz="2400" dirty="0" smtClean="0"/>
              <a:t> </a:t>
            </a:r>
            <a:r>
              <a:rPr lang="en-US" sz="2400" dirty="0"/>
              <a:t>Financial Advisor 	</a:t>
            </a:r>
            <a:r>
              <a:rPr lang="en-US" sz="2400" dirty="0" smtClean="0"/>
              <a:t>					$</a:t>
            </a:r>
            <a:r>
              <a:rPr lang="en-US" sz="2400" dirty="0"/>
              <a:t>1.2M</a:t>
            </a:r>
          </a:p>
          <a:p>
            <a:pPr marL="285750" indent="-285750">
              <a:buFont typeface="Arial" charset="0"/>
              <a:buChar char="•"/>
            </a:pPr>
            <a:endParaRPr lang="en-US" sz="2400" dirty="0"/>
          </a:p>
          <a:p>
            <a:pPr marL="285750" indent="-285750">
              <a:buFont typeface="Arial" charset="0"/>
              <a:buChar char="•"/>
            </a:pPr>
            <a:r>
              <a:rPr lang="en-US" sz="2400" dirty="0"/>
              <a:t>Alex </a:t>
            </a:r>
            <a:r>
              <a:rPr lang="en-US" sz="2400" dirty="0" smtClean="0"/>
              <a:t>Cunningham, </a:t>
            </a:r>
            <a:r>
              <a:rPr lang="en-US" sz="2400" dirty="0"/>
              <a:t>President &amp; CEO </a:t>
            </a:r>
            <a:r>
              <a:rPr lang="en-US" sz="2400" dirty="0" smtClean="0"/>
              <a:t>					$</a:t>
            </a:r>
            <a:r>
              <a:rPr lang="en-US" sz="2400" dirty="0"/>
              <a:t>1.0M</a:t>
            </a:r>
          </a:p>
          <a:p>
            <a:pPr marL="285750" indent="-285750">
              <a:buFont typeface="Arial" charset="0"/>
              <a:buChar char="•"/>
            </a:pPr>
            <a:endParaRPr lang="en-US" sz="2400" dirty="0"/>
          </a:p>
          <a:p>
            <a:pPr marL="285750" indent="-285750">
              <a:buFont typeface="Arial" charset="0"/>
              <a:buChar char="•"/>
            </a:pPr>
            <a:r>
              <a:rPr lang="en-US" sz="2400" dirty="0"/>
              <a:t>James Cameron &amp; </a:t>
            </a:r>
            <a:r>
              <a:rPr lang="en-US" sz="2400" dirty="0" smtClean="0"/>
              <a:t>Family, </a:t>
            </a:r>
            <a:r>
              <a:rPr lang="en-US" sz="2400" dirty="0"/>
              <a:t>Movie Producer/Director </a:t>
            </a:r>
            <a:r>
              <a:rPr lang="en-US" sz="2400" dirty="0" smtClean="0"/>
              <a:t>	$</a:t>
            </a:r>
            <a:r>
              <a:rPr lang="en-US" sz="2400" dirty="0"/>
              <a:t>1.0M</a:t>
            </a:r>
          </a:p>
          <a:p>
            <a:pPr marL="285750" indent="-285750">
              <a:buFont typeface="Arial" charset="0"/>
              <a:buChar char="•"/>
            </a:pPr>
            <a:endParaRPr lang="en-US" sz="2400" dirty="0"/>
          </a:p>
          <a:p>
            <a:pPr marL="285750" indent="-285750">
              <a:buFont typeface="Arial" charset="0"/>
              <a:buChar char="•"/>
            </a:pPr>
            <a:r>
              <a:rPr lang="en-US" sz="2400" dirty="0"/>
              <a:t>Steve Posner </a:t>
            </a:r>
            <a:r>
              <a:rPr lang="en-US" sz="2400" dirty="0" smtClean="0"/>
              <a:t>Family, </a:t>
            </a:r>
            <a:r>
              <a:rPr lang="en-US" sz="2400" dirty="0"/>
              <a:t>Florida Real Estate Developer </a:t>
            </a:r>
            <a:r>
              <a:rPr lang="en-US" sz="2400" dirty="0" smtClean="0"/>
              <a:t>	$</a:t>
            </a:r>
            <a:r>
              <a:rPr lang="en-US" sz="2400" dirty="0"/>
              <a:t>600K</a:t>
            </a:r>
          </a:p>
          <a:p>
            <a:pPr marL="285750" indent="-285750">
              <a:buFont typeface="Arial" charset="0"/>
              <a:buChar char="•"/>
            </a:pPr>
            <a:endParaRPr lang="en-US" sz="2400" dirty="0"/>
          </a:p>
          <a:p>
            <a:pPr marL="285750" indent="-285750">
              <a:buFont typeface="Arial" charset="0"/>
              <a:buChar char="•"/>
            </a:pPr>
            <a:r>
              <a:rPr lang="en-US" sz="2400" dirty="0"/>
              <a:t>Richard </a:t>
            </a:r>
            <a:r>
              <a:rPr lang="en-US" sz="2400" dirty="0" smtClean="0"/>
              <a:t>Duffy, </a:t>
            </a:r>
            <a:r>
              <a:rPr lang="en-US" sz="2400" dirty="0"/>
              <a:t>Morgan Stanley </a:t>
            </a:r>
            <a:r>
              <a:rPr lang="en-US" sz="2400" dirty="0" smtClean="0"/>
              <a:t>							$</a:t>
            </a:r>
            <a:r>
              <a:rPr lang="en-US" sz="2400" dirty="0"/>
              <a:t>550K</a:t>
            </a:r>
          </a:p>
        </p:txBody>
      </p:sp>
    </p:spTree>
    <p:extLst>
      <p:ext uri="{BB962C8B-B14F-4D97-AF65-F5344CB8AC3E}">
        <p14:creationId xmlns:p14="http://schemas.microsoft.com/office/powerpoint/2010/main" val="371982736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Image result for growth graphic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53007" y="3226526"/>
            <a:ext cx="5778063" cy="3051447"/>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0" y="836023"/>
            <a:ext cx="9144000" cy="91440"/>
          </a:xfrm>
          <a:prstGeom prst="rect">
            <a:avLst/>
          </a:prstGeom>
          <a:solidFill>
            <a:srgbClr val="5D59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0" y="0"/>
            <a:ext cx="9144000" cy="836023"/>
          </a:xfrm>
          <a:prstGeom prst="rect">
            <a:avLst/>
          </a:prstGeom>
          <a:solidFill>
            <a:srgbClr val="A6C5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0" y="6297568"/>
            <a:ext cx="9144000" cy="45719"/>
          </a:xfrm>
          <a:prstGeom prst="rect">
            <a:avLst/>
          </a:prstGeom>
          <a:solidFill>
            <a:srgbClr val="5D59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2"/>
          </p:nvPr>
        </p:nvSpPr>
        <p:spPr/>
        <p:txBody>
          <a:bodyPr/>
          <a:lstStyle/>
          <a:p>
            <a:fld id="{E76451AE-FB61-44C2-95EC-BBCEE6CC5AA3}" type="slidenum">
              <a:rPr lang="en-US" smtClean="0"/>
              <a:t>15</a:t>
            </a:fld>
            <a:endParaRPr lang="en-US" dirty="0"/>
          </a:p>
        </p:txBody>
      </p:sp>
      <p:sp>
        <p:nvSpPr>
          <p:cNvPr id="6" name="TextBox 5"/>
          <p:cNvSpPr txBox="1"/>
          <p:nvPr/>
        </p:nvSpPr>
        <p:spPr>
          <a:xfrm>
            <a:off x="655592" y="6400414"/>
            <a:ext cx="3642088" cy="276999"/>
          </a:xfrm>
          <a:prstGeom prst="rect">
            <a:avLst/>
          </a:prstGeom>
          <a:noFill/>
        </p:spPr>
        <p:txBody>
          <a:bodyPr wrap="square" rtlCol="0">
            <a:spAutoFit/>
          </a:bodyPr>
          <a:lstStyle/>
          <a:p>
            <a:r>
              <a:rPr lang="en-US" sz="1200" dirty="0">
                <a:solidFill>
                  <a:srgbClr val="898989"/>
                </a:solidFill>
              </a:rPr>
              <a:t>Cardiff International, Inc. (</a:t>
            </a:r>
            <a:r>
              <a:rPr lang="en-US" sz="1200" dirty="0" smtClean="0">
                <a:solidFill>
                  <a:srgbClr val="898989"/>
                </a:solidFill>
              </a:rPr>
              <a:t>OTCQB: </a:t>
            </a:r>
            <a:r>
              <a:rPr lang="en-US" sz="1200" dirty="0">
                <a:solidFill>
                  <a:srgbClr val="898989"/>
                </a:solidFill>
              </a:rPr>
              <a:t>CDIF) |  </a:t>
            </a:r>
            <a:r>
              <a:rPr lang="en-US" sz="1200" dirty="0" smtClean="0">
                <a:solidFill>
                  <a:srgbClr val="898989"/>
                </a:solidFill>
              </a:rPr>
              <a:t>2017</a:t>
            </a:r>
            <a:endParaRPr lang="en-US" sz="1200" dirty="0">
              <a:solidFill>
                <a:srgbClr val="898989"/>
              </a:solidFill>
            </a:endParaRPr>
          </a:p>
        </p:txBody>
      </p:sp>
      <p:sp>
        <p:nvSpPr>
          <p:cNvPr id="7" name="TextBox 6"/>
          <p:cNvSpPr txBox="1"/>
          <p:nvPr/>
        </p:nvSpPr>
        <p:spPr>
          <a:xfrm>
            <a:off x="248194" y="130629"/>
            <a:ext cx="5812972" cy="584775"/>
          </a:xfrm>
          <a:prstGeom prst="rect">
            <a:avLst/>
          </a:prstGeom>
          <a:noFill/>
        </p:spPr>
        <p:txBody>
          <a:bodyPr wrap="square" rtlCol="0">
            <a:spAutoFit/>
          </a:bodyPr>
          <a:lstStyle/>
          <a:p>
            <a:r>
              <a:rPr lang="en-US" sz="3200" b="1" dirty="0" smtClean="0">
                <a:solidFill>
                  <a:schemeClr val="bg1"/>
                </a:solidFill>
              </a:rPr>
              <a:t>Corporate Outlook</a:t>
            </a:r>
            <a:endParaRPr lang="en-US" sz="3200" b="1" dirty="0">
              <a:solidFill>
                <a:schemeClr val="bg1"/>
              </a:solidFill>
            </a:endParaRPr>
          </a:p>
        </p:txBody>
      </p:sp>
      <p:sp>
        <p:nvSpPr>
          <p:cNvPr id="9" name="Rectangle 8"/>
          <p:cNvSpPr/>
          <p:nvPr/>
        </p:nvSpPr>
        <p:spPr>
          <a:xfrm>
            <a:off x="287382" y="1348880"/>
            <a:ext cx="8227968" cy="3293209"/>
          </a:xfrm>
          <a:prstGeom prst="rect">
            <a:avLst/>
          </a:prstGeom>
        </p:spPr>
        <p:txBody>
          <a:bodyPr wrap="square">
            <a:spAutoFit/>
          </a:bodyPr>
          <a:lstStyle/>
          <a:p>
            <a:pPr marL="457200" indent="-457200">
              <a:spcAft>
                <a:spcPts val="1200"/>
              </a:spcAft>
              <a:buFont typeface="Wingdings" panose="05000000000000000000" pitchFamily="2" charset="2"/>
              <a:buChar char="§"/>
            </a:pPr>
            <a:r>
              <a:rPr lang="en-US" sz="2400" dirty="0">
                <a:solidFill>
                  <a:srgbClr val="656565"/>
                </a:solidFill>
                <a:latin typeface="Calibri Light" panose="020F0302020204030204"/>
              </a:rPr>
              <a:t>Positioned for </a:t>
            </a:r>
            <a:r>
              <a:rPr lang="en-US" sz="2400" dirty="0" smtClean="0">
                <a:solidFill>
                  <a:srgbClr val="656565"/>
                </a:solidFill>
                <a:latin typeface="Calibri Light" panose="020F0302020204030204"/>
              </a:rPr>
              <a:t>$20M</a:t>
            </a:r>
            <a:r>
              <a:rPr lang="en-US" sz="2400" dirty="0">
                <a:solidFill>
                  <a:srgbClr val="656565"/>
                </a:solidFill>
                <a:latin typeface="Calibri Light" panose="020F0302020204030204"/>
              </a:rPr>
              <a:t>+ revenue with profitability in </a:t>
            </a:r>
            <a:r>
              <a:rPr lang="en-US" sz="2400" dirty="0" smtClean="0">
                <a:solidFill>
                  <a:srgbClr val="656565"/>
                </a:solidFill>
                <a:latin typeface="Calibri Light" panose="020F0302020204030204"/>
              </a:rPr>
              <a:t>2017</a:t>
            </a:r>
          </a:p>
          <a:p>
            <a:pPr marL="457200" indent="-457200">
              <a:spcAft>
                <a:spcPts val="1200"/>
              </a:spcAft>
              <a:buFont typeface="Wingdings" panose="05000000000000000000" pitchFamily="2" charset="2"/>
              <a:buChar char="§"/>
            </a:pPr>
            <a:r>
              <a:rPr lang="en-US" sz="2400" dirty="0" smtClean="0">
                <a:solidFill>
                  <a:srgbClr val="5D5956"/>
                </a:solidFill>
                <a:latin typeface="+mj-lt"/>
              </a:rPr>
              <a:t>2017 Anticipated 2</a:t>
            </a:r>
            <a:r>
              <a:rPr lang="en-US" sz="2400" baseline="30000" dirty="0" smtClean="0">
                <a:solidFill>
                  <a:srgbClr val="5D5956"/>
                </a:solidFill>
                <a:latin typeface="+mj-lt"/>
              </a:rPr>
              <a:t>nd</a:t>
            </a:r>
            <a:r>
              <a:rPr lang="en-US" sz="2400" dirty="0" smtClean="0">
                <a:solidFill>
                  <a:srgbClr val="5D5956"/>
                </a:solidFill>
                <a:latin typeface="+mj-lt"/>
              </a:rPr>
              <a:t> Qtr</a:t>
            </a:r>
            <a:r>
              <a:rPr lang="en-US" sz="2400" dirty="0">
                <a:solidFill>
                  <a:srgbClr val="5D5956"/>
                </a:solidFill>
                <a:latin typeface="+mj-lt"/>
              </a:rPr>
              <a:t>. Market </a:t>
            </a:r>
            <a:r>
              <a:rPr lang="en-US" sz="2400" dirty="0" smtClean="0">
                <a:solidFill>
                  <a:srgbClr val="5D5956"/>
                </a:solidFill>
                <a:latin typeface="+mj-lt"/>
              </a:rPr>
              <a:t>Cap - </a:t>
            </a:r>
            <a:r>
              <a:rPr lang="en-US" sz="2400" dirty="0">
                <a:solidFill>
                  <a:srgbClr val="5D5956"/>
                </a:solidFill>
                <a:latin typeface="+mj-lt"/>
              </a:rPr>
              <a:t>$</a:t>
            </a:r>
            <a:r>
              <a:rPr lang="en-US" sz="2400" dirty="0" smtClean="0">
                <a:solidFill>
                  <a:srgbClr val="5D5956"/>
                </a:solidFill>
                <a:latin typeface="+mj-lt"/>
              </a:rPr>
              <a:t>15M</a:t>
            </a:r>
            <a:r>
              <a:rPr lang="en-US" sz="2400" dirty="0">
                <a:solidFill>
                  <a:srgbClr val="5D5956"/>
                </a:solidFill>
                <a:latin typeface="+mj-lt"/>
              </a:rPr>
              <a:t>;</a:t>
            </a:r>
            <a:r>
              <a:rPr lang="en-US" sz="2400" dirty="0" smtClean="0">
                <a:solidFill>
                  <a:srgbClr val="5D5956"/>
                </a:solidFill>
                <a:latin typeface="+mj-lt"/>
              </a:rPr>
              <a:t> Year </a:t>
            </a:r>
            <a:r>
              <a:rPr lang="en-US" sz="2400" dirty="0">
                <a:solidFill>
                  <a:srgbClr val="5D5956"/>
                </a:solidFill>
                <a:latin typeface="+mj-lt"/>
              </a:rPr>
              <a:t>End $</a:t>
            </a:r>
            <a:r>
              <a:rPr lang="en-US" sz="2400" dirty="0" smtClean="0">
                <a:solidFill>
                  <a:srgbClr val="5D5956"/>
                </a:solidFill>
                <a:latin typeface="+mj-lt"/>
              </a:rPr>
              <a:t>100M</a:t>
            </a:r>
            <a:endParaRPr lang="en-US" sz="2400" dirty="0">
              <a:solidFill>
                <a:srgbClr val="5D5956"/>
              </a:solidFill>
              <a:latin typeface="+mj-lt"/>
            </a:endParaRPr>
          </a:p>
          <a:p>
            <a:pPr marL="457200" indent="-457200">
              <a:spcAft>
                <a:spcPts val="1200"/>
              </a:spcAft>
              <a:buFont typeface="Wingdings" panose="05000000000000000000" pitchFamily="2" charset="2"/>
              <a:buChar char="§"/>
            </a:pPr>
            <a:r>
              <a:rPr lang="en-US" sz="2400" dirty="0" smtClean="0">
                <a:solidFill>
                  <a:srgbClr val="656565"/>
                </a:solidFill>
                <a:latin typeface="Calibri Light" panose="020F0302020204030204"/>
              </a:rPr>
              <a:t>3 </a:t>
            </a:r>
            <a:r>
              <a:rPr lang="en-US" sz="2400" dirty="0">
                <a:solidFill>
                  <a:srgbClr val="656565"/>
                </a:solidFill>
                <a:latin typeface="Calibri Light" panose="020F0302020204030204"/>
              </a:rPr>
              <a:t>near-term acquisition targets add significant additional revenue upside</a:t>
            </a:r>
          </a:p>
          <a:p>
            <a:pPr marL="457200" indent="-457200">
              <a:spcAft>
                <a:spcPts val="1200"/>
              </a:spcAft>
              <a:buFont typeface="Wingdings" panose="05000000000000000000" pitchFamily="2" charset="2"/>
              <a:buChar char="§"/>
            </a:pPr>
            <a:r>
              <a:rPr lang="en-US" sz="2400" dirty="0">
                <a:solidFill>
                  <a:srgbClr val="656565"/>
                </a:solidFill>
                <a:latin typeface="Calibri Light" panose="020F0302020204030204"/>
              </a:rPr>
              <a:t>Strong management team with history of execution</a:t>
            </a:r>
          </a:p>
          <a:p>
            <a:pPr marL="457200" indent="-457200">
              <a:spcAft>
                <a:spcPts val="1200"/>
              </a:spcAft>
              <a:buFont typeface="Wingdings" panose="05000000000000000000" pitchFamily="2" charset="2"/>
              <a:buChar char="§"/>
            </a:pPr>
            <a:r>
              <a:rPr lang="en-US" sz="2400" dirty="0">
                <a:solidFill>
                  <a:srgbClr val="656565"/>
                </a:solidFill>
                <a:latin typeface="Calibri Light" panose="020F0302020204030204"/>
              </a:rPr>
              <a:t>Focused, disciplined investment </a:t>
            </a:r>
            <a:r>
              <a:rPr lang="en-US" sz="2400" dirty="0" smtClean="0">
                <a:solidFill>
                  <a:srgbClr val="656565"/>
                </a:solidFill>
                <a:latin typeface="Calibri Light" panose="020F0302020204030204"/>
              </a:rPr>
              <a:t>strategy</a:t>
            </a:r>
            <a:endParaRPr lang="en-US" sz="2400" dirty="0"/>
          </a:p>
        </p:txBody>
      </p:sp>
      <p:pic>
        <p:nvPicPr>
          <p:cNvPr id="11" name="Picture 2" descr="Cardiff International, Inc."/>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25230" y="-16502"/>
            <a:ext cx="3218770" cy="8583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2353947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836023"/>
            <a:ext cx="9144000" cy="91440"/>
          </a:xfrm>
          <a:prstGeom prst="rect">
            <a:avLst/>
          </a:prstGeom>
          <a:solidFill>
            <a:srgbClr val="5D59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0" y="0"/>
            <a:ext cx="9144000" cy="836023"/>
          </a:xfrm>
          <a:prstGeom prst="rect">
            <a:avLst/>
          </a:prstGeom>
          <a:solidFill>
            <a:srgbClr val="A6C5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1" y="6243150"/>
            <a:ext cx="9144000" cy="45719"/>
          </a:xfrm>
          <a:prstGeom prst="rect">
            <a:avLst/>
          </a:prstGeom>
          <a:solidFill>
            <a:srgbClr val="5D59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2"/>
          </p:nvPr>
        </p:nvSpPr>
        <p:spPr/>
        <p:txBody>
          <a:bodyPr/>
          <a:lstStyle/>
          <a:p>
            <a:fld id="{E76451AE-FB61-44C2-95EC-BBCEE6CC5AA3}" type="slidenum">
              <a:rPr lang="en-US" smtClean="0"/>
              <a:t>16</a:t>
            </a:fld>
            <a:endParaRPr lang="en-US" dirty="0"/>
          </a:p>
        </p:txBody>
      </p:sp>
      <p:sp>
        <p:nvSpPr>
          <p:cNvPr id="6" name="TextBox 5"/>
          <p:cNvSpPr txBox="1"/>
          <p:nvPr/>
        </p:nvSpPr>
        <p:spPr>
          <a:xfrm>
            <a:off x="655592" y="6400414"/>
            <a:ext cx="3642088" cy="276999"/>
          </a:xfrm>
          <a:prstGeom prst="rect">
            <a:avLst/>
          </a:prstGeom>
          <a:noFill/>
        </p:spPr>
        <p:txBody>
          <a:bodyPr wrap="square" rtlCol="0">
            <a:spAutoFit/>
          </a:bodyPr>
          <a:lstStyle/>
          <a:p>
            <a:r>
              <a:rPr lang="en-US" sz="1200" dirty="0">
                <a:solidFill>
                  <a:srgbClr val="898989"/>
                </a:solidFill>
              </a:rPr>
              <a:t>Cardiff International, Inc. (</a:t>
            </a:r>
            <a:r>
              <a:rPr lang="en-US" sz="1200" dirty="0" smtClean="0">
                <a:solidFill>
                  <a:srgbClr val="898989"/>
                </a:solidFill>
              </a:rPr>
              <a:t>OTCQB: </a:t>
            </a:r>
            <a:r>
              <a:rPr lang="en-US" sz="1200" dirty="0">
                <a:solidFill>
                  <a:srgbClr val="898989"/>
                </a:solidFill>
              </a:rPr>
              <a:t>CDIF) | </a:t>
            </a:r>
            <a:r>
              <a:rPr lang="en-US" sz="1200" dirty="0" smtClean="0">
                <a:solidFill>
                  <a:srgbClr val="898989"/>
                </a:solidFill>
              </a:rPr>
              <a:t>2017</a:t>
            </a:r>
            <a:endParaRPr lang="en-US" sz="1200" dirty="0">
              <a:solidFill>
                <a:srgbClr val="898989"/>
              </a:solidFill>
            </a:endParaRPr>
          </a:p>
        </p:txBody>
      </p:sp>
      <p:sp>
        <p:nvSpPr>
          <p:cNvPr id="7" name="TextBox 6"/>
          <p:cNvSpPr txBox="1"/>
          <p:nvPr/>
        </p:nvSpPr>
        <p:spPr>
          <a:xfrm>
            <a:off x="248194" y="130629"/>
            <a:ext cx="5812972" cy="584775"/>
          </a:xfrm>
          <a:prstGeom prst="rect">
            <a:avLst/>
          </a:prstGeom>
          <a:noFill/>
        </p:spPr>
        <p:txBody>
          <a:bodyPr wrap="square" rtlCol="0">
            <a:spAutoFit/>
          </a:bodyPr>
          <a:lstStyle/>
          <a:p>
            <a:r>
              <a:rPr lang="en-US" sz="3200" b="1" dirty="0" smtClean="0">
                <a:solidFill>
                  <a:schemeClr val="bg1"/>
                </a:solidFill>
              </a:rPr>
              <a:t>Year Over Year</a:t>
            </a:r>
            <a:endParaRPr lang="en-US" sz="3200" b="1" dirty="0">
              <a:solidFill>
                <a:schemeClr val="bg1"/>
              </a:solidFill>
            </a:endParaRPr>
          </a:p>
        </p:txBody>
      </p:sp>
      <p:sp>
        <p:nvSpPr>
          <p:cNvPr id="9" name="Rectangle 8"/>
          <p:cNvSpPr/>
          <p:nvPr/>
        </p:nvSpPr>
        <p:spPr>
          <a:xfrm>
            <a:off x="719273" y="1690062"/>
            <a:ext cx="7705453" cy="430887"/>
          </a:xfrm>
          <a:prstGeom prst="rect">
            <a:avLst/>
          </a:prstGeom>
        </p:spPr>
        <p:txBody>
          <a:bodyPr wrap="square">
            <a:spAutoFit/>
          </a:bodyPr>
          <a:lstStyle/>
          <a:p>
            <a:endParaRPr lang="en-US" sz="2200" dirty="0">
              <a:latin typeface="+mj-lt"/>
            </a:endParaRPr>
          </a:p>
        </p:txBody>
      </p:sp>
      <p:sp>
        <p:nvSpPr>
          <p:cNvPr id="8" name="Rectangle 7"/>
          <p:cNvSpPr/>
          <p:nvPr/>
        </p:nvSpPr>
        <p:spPr>
          <a:xfrm>
            <a:off x="1125415" y="1672046"/>
            <a:ext cx="6928339" cy="369332"/>
          </a:xfrm>
          <a:prstGeom prst="rect">
            <a:avLst/>
          </a:prstGeom>
        </p:spPr>
        <p:txBody>
          <a:bodyPr wrap="square">
            <a:spAutoFit/>
          </a:bodyPr>
          <a:lstStyle/>
          <a:p>
            <a:pPr algn="just"/>
            <a:endParaRPr lang="en-US" altLang="en-US" dirty="0">
              <a:solidFill>
                <a:srgbClr val="002060"/>
              </a:solidFill>
              <a:ea typeface="Calibri" panose="020F0502020204030204" pitchFamily="34" charset="0"/>
              <a:cs typeface="Times New Roman" panose="02020603050405020304" pitchFamily="18" charset="0"/>
            </a:endParaRPr>
          </a:p>
        </p:txBody>
      </p:sp>
      <p:sp>
        <p:nvSpPr>
          <p:cNvPr id="10" name="Rectangle 9"/>
          <p:cNvSpPr/>
          <p:nvPr/>
        </p:nvSpPr>
        <p:spPr>
          <a:xfrm>
            <a:off x="1773492" y="1073317"/>
            <a:ext cx="5597014" cy="646331"/>
          </a:xfrm>
          <a:prstGeom prst="rect">
            <a:avLst/>
          </a:prstGeom>
        </p:spPr>
        <p:txBody>
          <a:bodyPr wrap="square">
            <a:spAutoFit/>
          </a:bodyPr>
          <a:lstStyle/>
          <a:p>
            <a:pPr algn="ctr" defTabSz="342900">
              <a:lnSpc>
                <a:spcPct val="150000"/>
              </a:lnSpc>
              <a:spcBef>
                <a:spcPts val="750"/>
              </a:spcBef>
              <a:buClr>
                <a:srgbClr val="90C226"/>
              </a:buClr>
              <a:buSzPct val="80000"/>
            </a:pPr>
            <a:r>
              <a:rPr lang="en-US" sz="2400" b="1" smtClean="0">
                <a:solidFill>
                  <a:srgbClr val="002060"/>
                </a:solidFill>
                <a:latin typeface="Calibri" charset="0"/>
                <a:ea typeface="Calibri" charset="0"/>
                <a:cs typeface="Calibri" charset="0"/>
              </a:rPr>
              <a:t>Tremendous Performance Year over Year</a:t>
            </a:r>
            <a:r>
              <a:rPr lang="en-US" sz="1600" b="1" dirty="0">
                <a:solidFill>
                  <a:srgbClr val="002060"/>
                </a:solidFill>
                <a:latin typeface="Trebuchet MS" panose="020B0603020202020204"/>
              </a:rPr>
              <a:t>	</a:t>
            </a:r>
            <a:endParaRPr lang="en-US" sz="1600" b="1" dirty="0">
              <a:solidFill>
                <a:prstClr val="black">
                  <a:lumMod val="75000"/>
                  <a:lumOff val="25000"/>
                </a:prstClr>
              </a:solidFill>
              <a:latin typeface="Trebuchet MS" panose="020B0603020202020204"/>
            </a:endParaRPr>
          </a:p>
        </p:txBody>
      </p:sp>
      <p:pic>
        <p:nvPicPr>
          <p:cNvPr id="11" name="Picture 2" descr="Cardiff International, Inc."/>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25230" y="-16502"/>
            <a:ext cx="3218770" cy="858339"/>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2359741" y="2724646"/>
            <a:ext cx="2645861" cy="2062103"/>
          </a:xfrm>
          <a:prstGeom prst="rect">
            <a:avLst/>
          </a:prstGeom>
          <a:noFill/>
        </p:spPr>
        <p:txBody>
          <a:bodyPr wrap="square" rtlCol="0">
            <a:spAutoFit/>
          </a:bodyPr>
          <a:lstStyle/>
          <a:p>
            <a:pPr marL="257175" lvl="0" indent="-257175" defTabSz="342900">
              <a:lnSpc>
                <a:spcPct val="150000"/>
              </a:lnSpc>
              <a:spcBef>
                <a:spcPts val="750"/>
              </a:spcBef>
              <a:buClr>
                <a:srgbClr val="90C226"/>
              </a:buClr>
              <a:buSzPct val="80000"/>
              <a:buFont typeface="Wingdings 3" charset="2"/>
              <a:buChar char=""/>
            </a:pPr>
            <a:r>
              <a:rPr lang="en-US" dirty="0" smtClean="0">
                <a:solidFill>
                  <a:srgbClr val="002060"/>
                </a:solidFill>
                <a:latin typeface="Calibri" charset="0"/>
                <a:ea typeface="Calibri" charset="0"/>
                <a:cs typeface="Calibri" charset="0"/>
              </a:rPr>
              <a:t>.08 Cents</a:t>
            </a:r>
          </a:p>
          <a:p>
            <a:pPr marL="257175" lvl="0" indent="-257175" defTabSz="342900">
              <a:lnSpc>
                <a:spcPct val="150000"/>
              </a:lnSpc>
              <a:spcBef>
                <a:spcPts val="750"/>
              </a:spcBef>
              <a:buClr>
                <a:srgbClr val="90C226"/>
              </a:buClr>
              <a:buSzPct val="80000"/>
              <a:buFont typeface="Wingdings 3" charset="2"/>
              <a:buChar char=""/>
            </a:pPr>
            <a:r>
              <a:rPr lang="en-US" dirty="0" smtClean="0">
                <a:solidFill>
                  <a:srgbClr val="002060"/>
                </a:solidFill>
                <a:latin typeface="Calibri" charset="0"/>
                <a:ea typeface="Calibri" charset="0"/>
                <a:cs typeface="Calibri" charset="0"/>
              </a:rPr>
              <a:t>$2.6 Million</a:t>
            </a:r>
          </a:p>
          <a:p>
            <a:pPr marL="257175" lvl="0" indent="-257175" defTabSz="342900">
              <a:lnSpc>
                <a:spcPct val="150000"/>
              </a:lnSpc>
              <a:spcBef>
                <a:spcPts val="750"/>
              </a:spcBef>
              <a:buClr>
                <a:srgbClr val="90C226"/>
              </a:buClr>
              <a:buSzPct val="80000"/>
              <a:buFont typeface="Wingdings 3" charset="2"/>
              <a:buChar char=""/>
            </a:pPr>
            <a:r>
              <a:rPr lang="en-US" dirty="0" smtClean="0">
                <a:solidFill>
                  <a:srgbClr val="002060"/>
                </a:solidFill>
                <a:latin typeface="Calibri" charset="0"/>
                <a:ea typeface="Calibri" charset="0"/>
                <a:cs typeface="Calibri" charset="0"/>
              </a:rPr>
              <a:t>3 </a:t>
            </a:r>
            <a:r>
              <a:rPr lang="en-US" dirty="0" smtClean="0">
                <a:solidFill>
                  <a:srgbClr val="002060"/>
                </a:solidFill>
                <a:latin typeface="Calibri" charset="0"/>
                <a:ea typeface="Calibri" charset="0"/>
                <a:cs typeface="Calibri" charset="0"/>
              </a:rPr>
              <a:t>Million</a:t>
            </a:r>
            <a:endParaRPr lang="en-US" dirty="0" smtClean="0">
              <a:solidFill>
                <a:srgbClr val="002060"/>
              </a:solidFill>
              <a:latin typeface="Calibri" charset="0"/>
              <a:ea typeface="Calibri" charset="0"/>
              <a:cs typeface="Calibri" charset="0"/>
            </a:endParaRPr>
          </a:p>
          <a:p>
            <a:pPr marL="257175" lvl="0" indent="-257175" defTabSz="342900">
              <a:lnSpc>
                <a:spcPct val="150000"/>
              </a:lnSpc>
              <a:spcBef>
                <a:spcPts val="750"/>
              </a:spcBef>
              <a:buClr>
                <a:srgbClr val="90C226"/>
              </a:buClr>
              <a:buSzPct val="80000"/>
              <a:buFont typeface="Wingdings 3" charset="2"/>
              <a:buChar char=""/>
            </a:pPr>
            <a:r>
              <a:rPr lang="en-US" dirty="0">
                <a:solidFill>
                  <a:srgbClr val="002060"/>
                </a:solidFill>
                <a:latin typeface="Calibri" charset="0"/>
                <a:ea typeface="Calibri" charset="0"/>
                <a:cs typeface="Calibri" charset="0"/>
              </a:rPr>
              <a:t>~</a:t>
            </a:r>
            <a:r>
              <a:rPr lang="en-US" dirty="0" smtClean="0">
                <a:solidFill>
                  <a:srgbClr val="002060"/>
                </a:solidFill>
                <a:latin typeface="Calibri" charset="0"/>
                <a:ea typeface="Calibri" charset="0"/>
                <a:cs typeface="Calibri" charset="0"/>
              </a:rPr>
              <a:t>6,000 Shares</a:t>
            </a:r>
            <a:endParaRPr lang="en-US" dirty="0">
              <a:solidFill>
                <a:srgbClr val="002060"/>
              </a:solidFill>
              <a:latin typeface="Calibri" charset="0"/>
              <a:ea typeface="Calibri" charset="0"/>
              <a:cs typeface="Calibri" charset="0"/>
            </a:endParaRPr>
          </a:p>
        </p:txBody>
      </p:sp>
      <p:sp>
        <p:nvSpPr>
          <p:cNvPr id="13" name="TextBox 12"/>
          <p:cNvSpPr txBox="1"/>
          <p:nvPr/>
        </p:nvSpPr>
        <p:spPr>
          <a:xfrm>
            <a:off x="2050333" y="2199838"/>
            <a:ext cx="2539251" cy="492443"/>
          </a:xfrm>
          <a:prstGeom prst="rect">
            <a:avLst/>
          </a:prstGeom>
          <a:noFill/>
        </p:spPr>
        <p:txBody>
          <a:bodyPr wrap="square" rtlCol="0">
            <a:spAutoFit/>
          </a:bodyPr>
          <a:lstStyle/>
          <a:p>
            <a:pPr algn="ctr"/>
            <a:r>
              <a:rPr lang="en-US" sz="2600" b="1" dirty="0" smtClean="0"/>
              <a:t>April 2016</a:t>
            </a:r>
            <a:endParaRPr lang="en-US" sz="2600" b="1" dirty="0"/>
          </a:p>
        </p:txBody>
      </p:sp>
      <p:sp>
        <p:nvSpPr>
          <p:cNvPr id="14" name="TextBox 13"/>
          <p:cNvSpPr txBox="1"/>
          <p:nvPr/>
        </p:nvSpPr>
        <p:spPr>
          <a:xfrm>
            <a:off x="5188324" y="2199839"/>
            <a:ext cx="3327026" cy="492443"/>
          </a:xfrm>
          <a:prstGeom prst="rect">
            <a:avLst/>
          </a:prstGeom>
          <a:noFill/>
        </p:spPr>
        <p:txBody>
          <a:bodyPr wrap="square" rtlCol="0">
            <a:spAutoFit/>
          </a:bodyPr>
          <a:lstStyle/>
          <a:p>
            <a:pPr algn="ctr"/>
            <a:r>
              <a:rPr lang="en-US" sz="2600" b="1" dirty="0" smtClean="0"/>
              <a:t>April 2017</a:t>
            </a:r>
            <a:endParaRPr lang="en-US" sz="2600" b="1" dirty="0"/>
          </a:p>
        </p:txBody>
      </p:sp>
      <p:sp>
        <p:nvSpPr>
          <p:cNvPr id="18" name="Rectangle 17"/>
          <p:cNvSpPr/>
          <p:nvPr/>
        </p:nvSpPr>
        <p:spPr>
          <a:xfrm>
            <a:off x="498916" y="5272393"/>
            <a:ext cx="8645083" cy="461665"/>
          </a:xfrm>
          <a:prstGeom prst="rect">
            <a:avLst/>
          </a:prstGeom>
        </p:spPr>
        <p:txBody>
          <a:bodyPr wrap="square">
            <a:spAutoFit/>
          </a:bodyPr>
          <a:lstStyle/>
          <a:p>
            <a:pPr algn="ctr"/>
            <a:r>
              <a:rPr lang="en-US" sz="2400" b="1" i="1" dirty="0" smtClean="0">
                <a:solidFill>
                  <a:srgbClr val="A6C542"/>
                </a:solidFill>
              </a:rPr>
              <a:t>Taking Main Street to Wall Street!</a:t>
            </a:r>
            <a:endParaRPr lang="en-US" sz="2400" b="1" i="1" dirty="0">
              <a:solidFill>
                <a:srgbClr val="A6C542"/>
              </a:solidFill>
            </a:endParaRPr>
          </a:p>
        </p:txBody>
      </p:sp>
      <p:sp>
        <p:nvSpPr>
          <p:cNvPr id="19" name="TextBox 18"/>
          <p:cNvSpPr txBox="1"/>
          <p:nvPr/>
        </p:nvSpPr>
        <p:spPr>
          <a:xfrm>
            <a:off x="5925230" y="2783334"/>
            <a:ext cx="2824724" cy="2062103"/>
          </a:xfrm>
          <a:prstGeom prst="rect">
            <a:avLst/>
          </a:prstGeom>
          <a:noFill/>
        </p:spPr>
        <p:txBody>
          <a:bodyPr wrap="square" rtlCol="0">
            <a:spAutoFit/>
          </a:bodyPr>
          <a:lstStyle/>
          <a:p>
            <a:pPr marL="257175" lvl="0" indent="-257175" defTabSz="342900">
              <a:lnSpc>
                <a:spcPct val="150000"/>
              </a:lnSpc>
              <a:spcBef>
                <a:spcPts val="750"/>
              </a:spcBef>
              <a:buClr>
                <a:srgbClr val="90C226"/>
              </a:buClr>
              <a:buSzPct val="80000"/>
              <a:buFont typeface="Wingdings 3" charset="2"/>
              <a:buChar char=""/>
            </a:pPr>
            <a:r>
              <a:rPr lang="en-US" dirty="0" smtClean="0">
                <a:solidFill>
                  <a:srgbClr val="002060"/>
                </a:solidFill>
                <a:latin typeface="Calibri" charset="0"/>
                <a:ea typeface="Calibri" charset="0"/>
                <a:cs typeface="Calibri" charset="0"/>
              </a:rPr>
              <a:t>.17 Cents</a:t>
            </a:r>
          </a:p>
          <a:p>
            <a:pPr marL="257175" lvl="0" indent="-257175" defTabSz="342900">
              <a:lnSpc>
                <a:spcPct val="150000"/>
              </a:lnSpc>
              <a:spcBef>
                <a:spcPts val="750"/>
              </a:spcBef>
              <a:buClr>
                <a:srgbClr val="90C226"/>
              </a:buClr>
              <a:buSzPct val="80000"/>
              <a:buFont typeface="Wingdings 3" charset="2"/>
              <a:buChar char=""/>
            </a:pPr>
            <a:r>
              <a:rPr lang="en-US" dirty="0" smtClean="0">
                <a:solidFill>
                  <a:srgbClr val="002060"/>
                </a:solidFill>
                <a:latin typeface="Calibri" charset="0"/>
                <a:ea typeface="Calibri" charset="0"/>
                <a:cs typeface="Calibri" charset="0"/>
              </a:rPr>
              <a:t>$5.8 Million</a:t>
            </a:r>
          </a:p>
          <a:p>
            <a:pPr marL="257175" lvl="0" indent="-257175" defTabSz="342900">
              <a:lnSpc>
                <a:spcPct val="150000"/>
              </a:lnSpc>
              <a:spcBef>
                <a:spcPts val="750"/>
              </a:spcBef>
              <a:buClr>
                <a:srgbClr val="90C226"/>
              </a:buClr>
              <a:buSzPct val="80000"/>
              <a:buFont typeface="Wingdings 3" charset="2"/>
              <a:buChar char=""/>
            </a:pPr>
            <a:r>
              <a:rPr lang="en-US" dirty="0" smtClean="0">
                <a:solidFill>
                  <a:srgbClr val="002060"/>
                </a:solidFill>
                <a:latin typeface="Calibri" charset="0"/>
                <a:ea typeface="Calibri" charset="0"/>
                <a:cs typeface="Calibri" charset="0"/>
              </a:rPr>
              <a:t>17 </a:t>
            </a:r>
            <a:r>
              <a:rPr lang="en-US" dirty="0" smtClean="0">
                <a:solidFill>
                  <a:srgbClr val="002060"/>
                </a:solidFill>
                <a:latin typeface="Calibri" charset="0"/>
                <a:ea typeface="Calibri" charset="0"/>
                <a:cs typeface="Calibri" charset="0"/>
              </a:rPr>
              <a:t>Million</a:t>
            </a:r>
            <a:endParaRPr lang="en-US" dirty="0" smtClean="0">
              <a:solidFill>
                <a:srgbClr val="002060"/>
              </a:solidFill>
              <a:latin typeface="Calibri" charset="0"/>
              <a:ea typeface="Calibri" charset="0"/>
              <a:cs typeface="Calibri" charset="0"/>
            </a:endParaRPr>
          </a:p>
          <a:p>
            <a:pPr marL="257175" lvl="0" indent="-257175" defTabSz="342900">
              <a:lnSpc>
                <a:spcPct val="150000"/>
              </a:lnSpc>
              <a:spcBef>
                <a:spcPts val="750"/>
              </a:spcBef>
              <a:buClr>
                <a:srgbClr val="90C226"/>
              </a:buClr>
              <a:buSzPct val="80000"/>
              <a:buFont typeface="Wingdings 3" charset="2"/>
              <a:buChar char=""/>
            </a:pPr>
            <a:r>
              <a:rPr lang="en-US" dirty="0" smtClean="0">
                <a:solidFill>
                  <a:srgbClr val="002060"/>
                </a:solidFill>
                <a:latin typeface="Calibri" charset="0"/>
                <a:ea typeface="Calibri" charset="0"/>
                <a:cs typeface="Calibri" charset="0"/>
              </a:rPr>
              <a:t>~130,000 Shares</a:t>
            </a:r>
            <a:endParaRPr lang="en-US" dirty="0">
              <a:solidFill>
                <a:srgbClr val="002060"/>
              </a:solidFill>
              <a:latin typeface="Calibri" charset="0"/>
              <a:ea typeface="Calibri" charset="0"/>
              <a:cs typeface="Calibri" charset="0"/>
            </a:endParaRPr>
          </a:p>
        </p:txBody>
      </p:sp>
      <p:sp>
        <p:nvSpPr>
          <p:cNvPr id="15" name="TextBox 14"/>
          <p:cNvSpPr txBox="1"/>
          <p:nvPr/>
        </p:nvSpPr>
        <p:spPr>
          <a:xfrm>
            <a:off x="89853" y="2811814"/>
            <a:ext cx="1867788" cy="2031325"/>
          </a:xfrm>
          <a:prstGeom prst="rect">
            <a:avLst/>
          </a:prstGeom>
          <a:noFill/>
        </p:spPr>
        <p:txBody>
          <a:bodyPr wrap="square" rtlCol="0">
            <a:spAutoFit/>
          </a:bodyPr>
          <a:lstStyle/>
          <a:p>
            <a:r>
              <a:rPr lang="en-US" b="1" dirty="0" smtClean="0">
                <a:solidFill>
                  <a:srgbClr val="0070C0"/>
                </a:solidFill>
              </a:rPr>
              <a:t>Share Price</a:t>
            </a:r>
          </a:p>
          <a:p>
            <a:endParaRPr lang="en-US" b="1" dirty="0">
              <a:solidFill>
                <a:srgbClr val="0070C0"/>
              </a:solidFill>
            </a:endParaRPr>
          </a:p>
          <a:p>
            <a:r>
              <a:rPr lang="en-US" b="1" dirty="0" smtClean="0">
                <a:solidFill>
                  <a:srgbClr val="0070C0"/>
                </a:solidFill>
              </a:rPr>
              <a:t>Market Cap</a:t>
            </a:r>
          </a:p>
          <a:p>
            <a:endParaRPr lang="en-US" b="1" dirty="0">
              <a:solidFill>
                <a:srgbClr val="0070C0"/>
              </a:solidFill>
            </a:endParaRPr>
          </a:p>
          <a:p>
            <a:r>
              <a:rPr lang="en-US" b="1" dirty="0" smtClean="0">
                <a:solidFill>
                  <a:srgbClr val="0070C0"/>
                </a:solidFill>
              </a:rPr>
              <a:t>Float</a:t>
            </a:r>
          </a:p>
          <a:p>
            <a:endParaRPr lang="en-US" b="1" dirty="0">
              <a:solidFill>
                <a:srgbClr val="0070C0"/>
              </a:solidFill>
            </a:endParaRPr>
          </a:p>
          <a:p>
            <a:r>
              <a:rPr lang="en-US" b="1" dirty="0" smtClean="0">
                <a:solidFill>
                  <a:srgbClr val="0070C0"/>
                </a:solidFill>
              </a:rPr>
              <a:t>Trading Volume</a:t>
            </a:r>
            <a:endParaRPr lang="en-US" b="1" dirty="0">
              <a:solidFill>
                <a:srgbClr val="0070C0"/>
              </a:solidFill>
            </a:endParaRPr>
          </a:p>
        </p:txBody>
      </p:sp>
    </p:spTree>
    <p:extLst>
      <p:ext uri="{BB962C8B-B14F-4D97-AF65-F5344CB8AC3E}">
        <p14:creationId xmlns:p14="http://schemas.microsoft.com/office/powerpoint/2010/main" val="157122657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836023"/>
            <a:ext cx="9144000" cy="91440"/>
          </a:xfrm>
          <a:prstGeom prst="rect">
            <a:avLst/>
          </a:prstGeom>
          <a:solidFill>
            <a:srgbClr val="5D59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0" y="0"/>
            <a:ext cx="9144000" cy="836023"/>
          </a:xfrm>
          <a:prstGeom prst="rect">
            <a:avLst/>
          </a:prstGeom>
          <a:solidFill>
            <a:srgbClr val="A6C5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1" y="6243150"/>
            <a:ext cx="9144000" cy="45719"/>
          </a:xfrm>
          <a:prstGeom prst="rect">
            <a:avLst/>
          </a:prstGeom>
          <a:solidFill>
            <a:srgbClr val="5D59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2"/>
          </p:nvPr>
        </p:nvSpPr>
        <p:spPr/>
        <p:txBody>
          <a:bodyPr/>
          <a:lstStyle/>
          <a:p>
            <a:fld id="{E76451AE-FB61-44C2-95EC-BBCEE6CC5AA3}" type="slidenum">
              <a:rPr lang="en-US" smtClean="0"/>
              <a:t>17</a:t>
            </a:fld>
            <a:endParaRPr lang="en-US" dirty="0"/>
          </a:p>
        </p:txBody>
      </p:sp>
      <p:sp>
        <p:nvSpPr>
          <p:cNvPr id="6" name="TextBox 5"/>
          <p:cNvSpPr txBox="1"/>
          <p:nvPr/>
        </p:nvSpPr>
        <p:spPr>
          <a:xfrm>
            <a:off x="655592" y="6400414"/>
            <a:ext cx="3642088" cy="276999"/>
          </a:xfrm>
          <a:prstGeom prst="rect">
            <a:avLst/>
          </a:prstGeom>
          <a:noFill/>
        </p:spPr>
        <p:txBody>
          <a:bodyPr wrap="square" rtlCol="0">
            <a:spAutoFit/>
          </a:bodyPr>
          <a:lstStyle/>
          <a:p>
            <a:r>
              <a:rPr lang="en-US" sz="1200" dirty="0">
                <a:solidFill>
                  <a:srgbClr val="898989"/>
                </a:solidFill>
              </a:rPr>
              <a:t>Cardiff International, Inc. (</a:t>
            </a:r>
            <a:r>
              <a:rPr lang="en-US" sz="1200" dirty="0" smtClean="0">
                <a:solidFill>
                  <a:srgbClr val="898989"/>
                </a:solidFill>
              </a:rPr>
              <a:t>OTCQB: </a:t>
            </a:r>
            <a:r>
              <a:rPr lang="en-US" sz="1200" dirty="0">
                <a:solidFill>
                  <a:srgbClr val="898989"/>
                </a:solidFill>
              </a:rPr>
              <a:t>CDIF) | </a:t>
            </a:r>
            <a:r>
              <a:rPr lang="en-US" sz="1200" dirty="0" smtClean="0">
                <a:solidFill>
                  <a:srgbClr val="898989"/>
                </a:solidFill>
              </a:rPr>
              <a:t>2017</a:t>
            </a:r>
            <a:endParaRPr lang="en-US" sz="1200" dirty="0">
              <a:solidFill>
                <a:srgbClr val="898989"/>
              </a:solidFill>
            </a:endParaRPr>
          </a:p>
        </p:txBody>
      </p:sp>
      <p:sp>
        <p:nvSpPr>
          <p:cNvPr id="7" name="TextBox 6"/>
          <p:cNvSpPr txBox="1"/>
          <p:nvPr/>
        </p:nvSpPr>
        <p:spPr>
          <a:xfrm>
            <a:off x="248194" y="130629"/>
            <a:ext cx="5812972" cy="584775"/>
          </a:xfrm>
          <a:prstGeom prst="rect">
            <a:avLst/>
          </a:prstGeom>
          <a:noFill/>
        </p:spPr>
        <p:txBody>
          <a:bodyPr wrap="square" rtlCol="0">
            <a:spAutoFit/>
          </a:bodyPr>
          <a:lstStyle/>
          <a:p>
            <a:r>
              <a:rPr lang="en-US" sz="3200" b="1" dirty="0" smtClean="0">
                <a:solidFill>
                  <a:schemeClr val="bg1"/>
                </a:solidFill>
              </a:rPr>
              <a:t>Accredited Investor Offering</a:t>
            </a:r>
            <a:endParaRPr lang="en-US" sz="3200" b="1" dirty="0">
              <a:solidFill>
                <a:schemeClr val="bg1"/>
              </a:solidFill>
            </a:endParaRPr>
          </a:p>
        </p:txBody>
      </p:sp>
      <p:sp>
        <p:nvSpPr>
          <p:cNvPr id="8" name="Rectangle 7"/>
          <p:cNvSpPr/>
          <p:nvPr/>
        </p:nvSpPr>
        <p:spPr>
          <a:xfrm>
            <a:off x="1125415" y="1672046"/>
            <a:ext cx="6928339" cy="369332"/>
          </a:xfrm>
          <a:prstGeom prst="rect">
            <a:avLst/>
          </a:prstGeom>
        </p:spPr>
        <p:txBody>
          <a:bodyPr wrap="square">
            <a:spAutoFit/>
          </a:bodyPr>
          <a:lstStyle/>
          <a:p>
            <a:pPr algn="just"/>
            <a:endParaRPr lang="en-US" altLang="en-US" dirty="0">
              <a:solidFill>
                <a:srgbClr val="002060"/>
              </a:solidFill>
              <a:ea typeface="Calibri" panose="020F0502020204030204" pitchFamily="34" charset="0"/>
              <a:cs typeface="Times New Roman" panose="02020603050405020304" pitchFamily="18" charset="0"/>
            </a:endParaRPr>
          </a:p>
        </p:txBody>
      </p:sp>
      <p:sp>
        <p:nvSpPr>
          <p:cNvPr id="10" name="Rectangle 9"/>
          <p:cNvSpPr/>
          <p:nvPr/>
        </p:nvSpPr>
        <p:spPr>
          <a:xfrm>
            <a:off x="2293371" y="920052"/>
            <a:ext cx="4903840" cy="646331"/>
          </a:xfrm>
          <a:prstGeom prst="rect">
            <a:avLst/>
          </a:prstGeom>
        </p:spPr>
        <p:txBody>
          <a:bodyPr wrap="square">
            <a:spAutoFit/>
          </a:bodyPr>
          <a:lstStyle/>
          <a:p>
            <a:pPr algn="ctr" defTabSz="342900">
              <a:lnSpc>
                <a:spcPct val="150000"/>
              </a:lnSpc>
              <a:spcBef>
                <a:spcPts val="750"/>
              </a:spcBef>
              <a:buClr>
                <a:srgbClr val="90C226"/>
              </a:buClr>
              <a:buSzPct val="80000"/>
            </a:pPr>
            <a:r>
              <a:rPr lang="en-US" sz="2400" b="1" dirty="0" smtClean="0">
                <a:solidFill>
                  <a:srgbClr val="002060"/>
                </a:solidFill>
                <a:latin typeface="Calibri" charset="0"/>
                <a:ea typeface="Calibri" charset="0"/>
                <a:cs typeface="Calibri" charset="0"/>
              </a:rPr>
              <a:t>$25K minimum</a:t>
            </a:r>
            <a:r>
              <a:rPr lang="en-US" sz="1600" b="1" dirty="0">
                <a:solidFill>
                  <a:srgbClr val="002060"/>
                </a:solidFill>
                <a:latin typeface="Trebuchet MS" panose="020B0603020202020204"/>
              </a:rPr>
              <a:t>	</a:t>
            </a:r>
            <a:endParaRPr lang="en-US" sz="1600" b="1" dirty="0">
              <a:solidFill>
                <a:prstClr val="black">
                  <a:lumMod val="75000"/>
                  <a:lumOff val="25000"/>
                </a:prstClr>
              </a:solidFill>
              <a:latin typeface="Trebuchet MS" panose="020B0603020202020204"/>
            </a:endParaRPr>
          </a:p>
        </p:txBody>
      </p:sp>
      <p:pic>
        <p:nvPicPr>
          <p:cNvPr id="11" name="Picture 2" descr="Cardiff International, Inc."/>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25230" y="-16502"/>
            <a:ext cx="3218770" cy="858339"/>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562567" y="4525853"/>
            <a:ext cx="3796235" cy="1544012"/>
          </a:xfrm>
          <a:prstGeom prst="rect">
            <a:avLst/>
          </a:prstGeom>
          <a:noFill/>
        </p:spPr>
        <p:txBody>
          <a:bodyPr wrap="square" rtlCol="0">
            <a:spAutoFit/>
          </a:bodyPr>
          <a:lstStyle/>
          <a:p>
            <a:pPr marL="257175" lvl="0" indent="-257175" defTabSz="342900">
              <a:lnSpc>
                <a:spcPct val="150000"/>
              </a:lnSpc>
              <a:spcBef>
                <a:spcPts val="750"/>
              </a:spcBef>
              <a:buClr>
                <a:srgbClr val="90C226"/>
              </a:buClr>
              <a:buSzPct val="80000"/>
              <a:buFont typeface="Wingdings 3" charset="2"/>
              <a:buChar char=""/>
            </a:pPr>
            <a:r>
              <a:rPr lang="en-US" dirty="0" smtClean="0">
                <a:solidFill>
                  <a:srgbClr val="002060"/>
                </a:solidFill>
                <a:latin typeface="Calibri" charset="0"/>
                <a:ea typeface="Calibri" charset="0"/>
                <a:cs typeface="Calibri" charset="0"/>
              </a:rPr>
              <a:t>$50M Subsidiary Asset Acquisition</a:t>
            </a:r>
          </a:p>
          <a:p>
            <a:pPr marL="257175" lvl="0" indent="-257175" defTabSz="342900">
              <a:lnSpc>
                <a:spcPct val="150000"/>
              </a:lnSpc>
              <a:spcBef>
                <a:spcPts val="750"/>
              </a:spcBef>
              <a:buClr>
                <a:srgbClr val="90C226"/>
              </a:buClr>
              <a:buSzPct val="80000"/>
              <a:buFont typeface="Wingdings 3" charset="2"/>
              <a:buChar char=""/>
            </a:pPr>
            <a:r>
              <a:rPr lang="en-US" dirty="0" smtClean="0">
                <a:solidFill>
                  <a:srgbClr val="002060"/>
                </a:solidFill>
                <a:latin typeface="Calibri" charset="0"/>
                <a:ea typeface="Calibri" charset="0"/>
                <a:cs typeface="Calibri" charset="0"/>
              </a:rPr>
              <a:t>Existing Subsidiary Expansion</a:t>
            </a:r>
          </a:p>
          <a:p>
            <a:pPr marL="257175" lvl="0" indent="-257175" defTabSz="342900">
              <a:lnSpc>
                <a:spcPct val="150000"/>
              </a:lnSpc>
              <a:spcBef>
                <a:spcPts val="750"/>
              </a:spcBef>
              <a:buClr>
                <a:srgbClr val="90C226"/>
              </a:buClr>
              <a:buSzPct val="80000"/>
              <a:buFont typeface="Wingdings 3" charset="2"/>
              <a:buChar char=""/>
            </a:pPr>
            <a:r>
              <a:rPr lang="en-US" dirty="0" smtClean="0">
                <a:solidFill>
                  <a:srgbClr val="002060"/>
                </a:solidFill>
                <a:latin typeface="Calibri" charset="0"/>
                <a:ea typeface="Calibri" charset="0"/>
                <a:cs typeface="Calibri" charset="0"/>
              </a:rPr>
              <a:t>Planning/positioning </a:t>
            </a:r>
            <a:r>
              <a:rPr lang="en-US" dirty="0">
                <a:solidFill>
                  <a:srgbClr val="002060"/>
                </a:solidFill>
                <a:latin typeface="Calibri" charset="0"/>
                <a:ea typeface="Calibri" charset="0"/>
                <a:cs typeface="Calibri" charset="0"/>
              </a:rPr>
              <a:t>for </a:t>
            </a:r>
            <a:r>
              <a:rPr lang="en-US" dirty="0" smtClean="0">
                <a:solidFill>
                  <a:srgbClr val="002060"/>
                </a:solidFill>
                <a:latin typeface="Calibri" charset="0"/>
                <a:ea typeface="Calibri" charset="0"/>
                <a:cs typeface="Calibri" charset="0"/>
              </a:rPr>
              <a:t>NASDAQ </a:t>
            </a:r>
            <a:endParaRPr lang="en-US" dirty="0">
              <a:solidFill>
                <a:srgbClr val="002060"/>
              </a:solidFill>
              <a:latin typeface="Calibri" charset="0"/>
              <a:ea typeface="Calibri" charset="0"/>
              <a:cs typeface="Calibri" charset="0"/>
            </a:endParaRPr>
          </a:p>
        </p:txBody>
      </p:sp>
      <p:sp>
        <p:nvSpPr>
          <p:cNvPr id="13" name="TextBox 12"/>
          <p:cNvSpPr txBox="1"/>
          <p:nvPr/>
        </p:nvSpPr>
        <p:spPr>
          <a:xfrm>
            <a:off x="1023747" y="4109370"/>
            <a:ext cx="2539251" cy="492443"/>
          </a:xfrm>
          <a:prstGeom prst="rect">
            <a:avLst/>
          </a:prstGeom>
          <a:noFill/>
        </p:spPr>
        <p:txBody>
          <a:bodyPr wrap="square" rtlCol="0">
            <a:spAutoFit/>
          </a:bodyPr>
          <a:lstStyle/>
          <a:p>
            <a:pPr algn="ctr"/>
            <a:r>
              <a:rPr lang="en-US" sz="2600" b="1" dirty="0" smtClean="0"/>
              <a:t>USE OF FUNDS</a:t>
            </a:r>
            <a:endParaRPr lang="en-US" sz="2600" b="1" dirty="0"/>
          </a:p>
        </p:txBody>
      </p:sp>
      <p:sp>
        <p:nvSpPr>
          <p:cNvPr id="14" name="TextBox 13"/>
          <p:cNvSpPr txBox="1"/>
          <p:nvPr/>
        </p:nvSpPr>
        <p:spPr>
          <a:xfrm>
            <a:off x="5188324" y="1979017"/>
            <a:ext cx="3327026" cy="492443"/>
          </a:xfrm>
          <a:prstGeom prst="rect">
            <a:avLst/>
          </a:prstGeom>
          <a:noFill/>
        </p:spPr>
        <p:txBody>
          <a:bodyPr wrap="square" rtlCol="0">
            <a:spAutoFit/>
          </a:bodyPr>
          <a:lstStyle/>
          <a:p>
            <a:pPr algn="ctr"/>
            <a:r>
              <a:rPr lang="en-US" sz="2600" b="1" smtClean="0"/>
              <a:t>SHARE PRICE GROWTH</a:t>
            </a:r>
            <a:endParaRPr lang="en-US" sz="2600" b="1" dirty="0"/>
          </a:p>
        </p:txBody>
      </p:sp>
      <p:graphicFrame>
        <p:nvGraphicFramePr>
          <p:cNvPr id="16" name="Chart 15"/>
          <p:cNvGraphicFramePr/>
          <p:nvPr>
            <p:extLst>
              <p:ext uri="{D42A27DB-BD31-4B8C-83A1-F6EECF244321}">
                <p14:modId xmlns:p14="http://schemas.microsoft.com/office/powerpoint/2010/main" val="1155722604"/>
              </p:ext>
            </p:extLst>
          </p:nvPr>
        </p:nvGraphicFramePr>
        <p:xfrm>
          <a:off x="4654327" y="2538942"/>
          <a:ext cx="4395020" cy="2902503"/>
        </p:xfrm>
        <a:graphic>
          <a:graphicData uri="http://schemas.openxmlformats.org/drawingml/2006/chart">
            <c:chart xmlns:c="http://schemas.openxmlformats.org/drawingml/2006/chart" xmlns:r="http://schemas.openxmlformats.org/officeDocument/2006/relationships" r:id="rId3"/>
          </a:graphicData>
        </a:graphic>
      </p:graphicFrame>
      <p:sp>
        <p:nvSpPr>
          <p:cNvPr id="19" name="TextBox 18"/>
          <p:cNvSpPr txBox="1"/>
          <p:nvPr/>
        </p:nvSpPr>
        <p:spPr>
          <a:xfrm>
            <a:off x="1023746" y="1478983"/>
            <a:ext cx="2539251" cy="492443"/>
          </a:xfrm>
          <a:prstGeom prst="rect">
            <a:avLst/>
          </a:prstGeom>
          <a:noFill/>
        </p:spPr>
        <p:txBody>
          <a:bodyPr wrap="square" rtlCol="0">
            <a:spAutoFit/>
          </a:bodyPr>
          <a:lstStyle/>
          <a:p>
            <a:pPr algn="ctr"/>
            <a:r>
              <a:rPr lang="en-US" sz="2600" b="1" dirty="0" smtClean="0"/>
              <a:t>HIGHLIGHTS</a:t>
            </a:r>
            <a:endParaRPr lang="en-US" sz="2600" b="1" dirty="0"/>
          </a:p>
        </p:txBody>
      </p:sp>
      <p:sp>
        <p:nvSpPr>
          <p:cNvPr id="20" name="TextBox 19"/>
          <p:cNvSpPr txBox="1"/>
          <p:nvPr/>
        </p:nvSpPr>
        <p:spPr>
          <a:xfrm>
            <a:off x="562567" y="2014375"/>
            <a:ext cx="3796235" cy="2062103"/>
          </a:xfrm>
          <a:prstGeom prst="rect">
            <a:avLst/>
          </a:prstGeom>
          <a:noFill/>
        </p:spPr>
        <p:txBody>
          <a:bodyPr wrap="square" rtlCol="0">
            <a:spAutoFit/>
          </a:bodyPr>
          <a:lstStyle/>
          <a:p>
            <a:pPr marL="257175" lvl="0" indent="-257175" defTabSz="342900">
              <a:lnSpc>
                <a:spcPct val="150000"/>
              </a:lnSpc>
              <a:spcBef>
                <a:spcPts val="750"/>
              </a:spcBef>
              <a:buClr>
                <a:srgbClr val="90C226"/>
              </a:buClr>
              <a:buSzPct val="80000"/>
              <a:buFont typeface="Wingdings 3" charset="2"/>
              <a:buChar char=""/>
            </a:pPr>
            <a:r>
              <a:rPr lang="en-US" dirty="0" smtClean="0">
                <a:solidFill>
                  <a:srgbClr val="002060"/>
                </a:solidFill>
                <a:latin typeface="Calibri" charset="0"/>
                <a:ea typeface="Calibri" charset="0"/>
                <a:cs typeface="Calibri" charset="0"/>
              </a:rPr>
              <a:t>1:1.5 Conversion Rate</a:t>
            </a:r>
          </a:p>
          <a:p>
            <a:pPr marL="257175" lvl="0" indent="-257175" defTabSz="342900">
              <a:lnSpc>
                <a:spcPct val="150000"/>
              </a:lnSpc>
              <a:spcBef>
                <a:spcPts val="750"/>
              </a:spcBef>
              <a:buClr>
                <a:srgbClr val="90C226"/>
              </a:buClr>
              <a:buSzPct val="80000"/>
              <a:buFont typeface="Wingdings 3" charset="2"/>
              <a:buChar char=""/>
            </a:pPr>
            <a:r>
              <a:rPr lang="en-US" dirty="0" smtClean="0">
                <a:solidFill>
                  <a:srgbClr val="002060"/>
                </a:solidFill>
                <a:latin typeface="Calibri" charset="0"/>
                <a:ea typeface="Calibri" charset="0"/>
                <a:cs typeface="Calibri" charset="0"/>
              </a:rPr>
              <a:t>20% Discount on Stock</a:t>
            </a:r>
          </a:p>
          <a:p>
            <a:pPr marL="257175" lvl="0" indent="-257175" defTabSz="342900">
              <a:lnSpc>
                <a:spcPct val="150000"/>
              </a:lnSpc>
              <a:spcBef>
                <a:spcPts val="750"/>
              </a:spcBef>
              <a:buClr>
                <a:srgbClr val="90C226"/>
              </a:buClr>
              <a:buSzPct val="80000"/>
              <a:buFont typeface="Wingdings 3" charset="2"/>
              <a:buChar char=""/>
            </a:pPr>
            <a:r>
              <a:rPr lang="en-US" dirty="0" smtClean="0">
                <a:solidFill>
                  <a:srgbClr val="002060"/>
                </a:solidFill>
                <a:latin typeface="Calibri" charset="0"/>
                <a:ea typeface="Calibri" charset="0"/>
                <a:cs typeface="Calibri" charset="0"/>
              </a:rPr>
              <a:t>Make Whole Provision</a:t>
            </a:r>
          </a:p>
          <a:p>
            <a:pPr marL="257175" lvl="0" indent="-257175" defTabSz="342900">
              <a:lnSpc>
                <a:spcPct val="150000"/>
              </a:lnSpc>
              <a:spcBef>
                <a:spcPts val="750"/>
              </a:spcBef>
              <a:buClr>
                <a:srgbClr val="90C226"/>
              </a:buClr>
              <a:buSzPct val="80000"/>
              <a:buFont typeface="Wingdings 3" charset="2"/>
              <a:buChar char=""/>
            </a:pPr>
            <a:r>
              <a:rPr lang="en-US" dirty="0" smtClean="0">
                <a:solidFill>
                  <a:srgbClr val="002060"/>
                </a:solidFill>
                <a:latin typeface="Calibri" charset="0"/>
                <a:ea typeface="Calibri" charset="0"/>
                <a:cs typeface="Calibri" charset="0"/>
              </a:rPr>
              <a:t>Warranties</a:t>
            </a:r>
            <a:endParaRPr lang="en-US" dirty="0">
              <a:solidFill>
                <a:srgbClr val="002060"/>
              </a:solidFill>
              <a:latin typeface="Calibri" charset="0"/>
              <a:ea typeface="Calibri" charset="0"/>
              <a:cs typeface="Calibri" charset="0"/>
            </a:endParaRPr>
          </a:p>
        </p:txBody>
      </p:sp>
    </p:spTree>
    <p:extLst>
      <p:ext uri="{BB962C8B-B14F-4D97-AF65-F5344CB8AC3E}">
        <p14:creationId xmlns:p14="http://schemas.microsoft.com/office/powerpoint/2010/main" val="134681130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E76451AE-FB61-44C2-95EC-BBCEE6CC5AA3}" type="slidenum">
              <a:rPr lang="en-US" smtClean="0"/>
              <a:t>18</a:t>
            </a:fld>
            <a:endParaRPr lang="en-US"/>
          </a:p>
        </p:txBody>
      </p:sp>
      <p:pic>
        <p:nvPicPr>
          <p:cNvPr id="7" name="Picture 2" descr="Cardiff International, Inc."/>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4520" y="1217434"/>
            <a:ext cx="6398760" cy="1706336"/>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2109" y="6020202"/>
            <a:ext cx="9144000" cy="824734"/>
          </a:xfrm>
          <a:prstGeom prst="rect">
            <a:avLst/>
          </a:prstGeom>
          <a:solidFill>
            <a:srgbClr val="5D59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3587675"/>
            <a:ext cx="9144000" cy="2455817"/>
          </a:xfrm>
          <a:prstGeom prst="rect">
            <a:avLst/>
          </a:prstGeom>
          <a:solidFill>
            <a:srgbClr val="A6C5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p:cNvSpPr txBox="1"/>
          <p:nvPr/>
        </p:nvSpPr>
        <p:spPr>
          <a:xfrm>
            <a:off x="248194" y="130629"/>
            <a:ext cx="5812972" cy="584775"/>
          </a:xfrm>
          <a:prstGeom prst="rect">
            <a:avLst/>
          </a:prstGeom>
          <a:noFill/>
        </p:spPr>
        <p:txBody>
          <a:bodyPr wrap="square" rtlCol="0">
            <a:spAutoFit/>
          </a:bodyPr>
          <a:lstStyle/>
          <a:p>
            <a:r>
              <a:rPr lang="en-US" sz="3200" b="1" dirty="0">
                <a:solidFill>
                  <a:schemeClr val="bg1"/>
                </a:solidFill>
              </a:rPr>
              <a:t>Forward-Looking Statements</a:t>
            </a:r>
          </a:p>
        </p:txBody>
      </p:sp>
      <p:sp>
        <p:nvSpPr>
          <p:cNvPr id="11" name="Rectangle 10"/>
          <p:cNvSpPr/>
          <p:nvPr/>
        </p:nvSpPr>
        <p:spPr>
          <a:xfrm>
            <a:off x="0" y="1"/>
            <a:ext cx="9144000" cy="742318"/>
          </a:xfrm>
          <a:prstGeom prst="rect">
            <a:avLst/>
          </a:prstGeom>
          <a:solidFill>
            <a:srgbClr val="A6C5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2843"/>
            <a:ext cx="9144000" cy="851717"/>
          </a:xfrm>
          <a:prstGeom prst="rect">
            <a:avLst/>
          </a:prstGeom>
          <a:solidFill>
            <a:srgbClr val="5D59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0" y="3491197"/>
            <a:ext cx="9144000" cy="136523"/>
          </a:xfrm>
          <a:prstGeom prst="rect">
            <a:avLst/>
          </a:prstGeom>
          <a:solidFill>
            <a:srgbClr val="5D59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248194" y="3808298"/>
            <a:ext cx="3903686" cy="2031325"/>
          </a:xfrm>
          <a:prstGeom prst="rect">
            <a:avLst/>
          </a:prstGeom>
          <a:noFill/>
        </p:spPr>
        <p:txBody>
          <a:bodyPr wrap="square" rtlCol="0">
            <a:spAutoFit/>
          </a:bodyPr>
          <a:lstStyle/>
          <a:p>
            <a:r>
              <a:rPr lang="en-US" dirty="0"/>
              <a:t>Corporate Offices:</a:t>
            </a:r>
          </a:p>
          <a:p>
            <a:r>
              <a:rPr lang="en-US" dirty="0"/>
              <a:t>401 East Las Olas Boulevard</a:t>
            </a:r>
            <a:r>
              <a:rPr lang="en-US" sz="2400" dirty="0"/>
              <a:t/>
            </a:r>
            <a:br>
              <a:rPr lang="en-US" sz="2400" dirty="0"/>
            </a:br>
            <a:r>
              <a:rPr lang="en-US" dirty="0"/>
              <a:t>Unit 1400</a:t>
            </a:r>
            <a:r>
              <a:rPr lang="en-US" sz="2400" dirty="0"/>
              <a:t/>
            </a:r>
            <a:br>
              <a:rPr lang="en-US" sz="2400" dirty="0"/>
            </a:br>
            <a:r>
              <a:rPr lang="en-US" dirty="0"/>
              <a:t>Fort Lauderdale, FL 33301</a:t>
            </a:r>
            <a:r>
              <a:rPr lang="en-US" sz="2400" dirty="0"/>
              <a:t/>
            </a:r>
            <a:br>
              <a:rPr lang="en-US" sz="2400" dirty="0"/>
            </a:br>
            <a:r>
              <a:rPr lang="en-US" dirty="0"/>
              <a:t>United States</a:t>
            </a:r>
            <a:r>
              <a:rPr lang="en-US" sz="2400" dirty="0"/>
              <a:t/>
            </a:r>
            <a:br>
              <a:rPr lang="en-US" sz="2400" dirty="0"/>
            </a:br>
            <a:r>
              <a:rPr lang="en-US" dirty="0"/>
              <a:t>p: 844-628-2100</a:t>
            </a:r>
            <a:r>
              <a:rPr lang="en-US" sz="2400" dirty="0"/>
              <a:t/>
            </a:r>
            <a:br>
              <a:rPr lang="en-US" sz="2400" dirty="0"/>
            </a:br>
            <a:r>
              <a:rPr lang="en-US" dirty="0" smtClean="0">
                <a:hlinkClick r:id="rId3"/>
              </a:rPr>
              <a:t>www.CardiffUSA.com</a:t>
            </a:r>
            <a:endParaRPr lang="en-US" sz="3600" dirty="0">
              <a:latin typeface="+mj-lt"/>
            </a:endParaRPr>
          </a:p>
        </p:txBody>
      </p:sp>
      <p:sp>
        <p:nvSpPr>
          <p:cNvPr id="14" name="Rectangle 13"/>
          <p:cNvSpPr/>
          <p:nvPr/>
        </p:nvSpPr>
        <p:spPr>
          <a:xfrm>
            <a:off x="6335339" y="3808298"/>
            <a:ext cx="2561215" cy="646331"/>
          </a:xfrm>
          <a:prstGeom prst="rect">
            <a:avLst/>
          </a:prstGeom>
        </p:spPr>
        <p:txBody>
          <a:bodyPr wrap="none">
            <a:spAutoFit/>
          </a:bodyPr>
          <a:lstStyle/>
          <a:p>
            <a:pPr lvl="0" algn="ctr"/>
            <a:r>
              <a:rPr lang="en-US" sz="3600" b="1" dirty="0" smtClean="0">
                <a:latin typeface="+mj-lt"/>
              </a:rPr>
              <a:t>OTCQB: </a:t>
            </a:r>
            <a:r>
              <a:rPr lang="en-US" sz="3600" b="1" dirty="0">
                <a:latin typeface="+mj-lt"/>
              </a:rPr>
              <a:t>CDIF</a:t>
            </a:r>
          </a:p>
        </p:txBody>
      </p:sp>
    </p:spTree>
    <p:extLst>
      <p:ext uri="{BB962C8B-B14F-4D97-AF65-F5344CB8AC3E}">
        <p14:creationId xmlns:p14="http://schemas.microsoft.com/office/powerpoint/2010/main" val="320786261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836023"/>
            <a:ext cx="9144000" cy="91440"/>
          </a:xfrm>
          <a:prstGeom prst="rect">
            <a:avLst/>
          </a:prstGeom>
          <a:solidFill>
            <a:srgbClr val="5D59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0" y="0"/>
            <a:ext cx="9144000" cy="836023"/>
          </a:xfrm>
          <a:prstGeom prst="rect">
            <a:avLst/>
          </a:prstGeom>
          <a:solidFill>
            <a:srgbClr val="A6C5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0" y="6297568"/>
            <a:ext cx="9144000" cy="45719"/>
          </a:xfrm>
          <a:prstGeom prst="rect">
            <a:avLst/>
          </a:prstGeom>
          <a:solidFill>
            <a:srgbClr val="5D59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2"/>
          </p:nvPr>
        </p:nvSpPr>
        <p:spPr/>
        <p:txBody>
          <a:bodyPr/>
          <a:lstStyle/>
          <a:p>
            <a:fld id="{E76451AE-FB61-44C2-95EC-BBCEE6CC5AA3}" type="slidenum">
              <a:rPr lang="en-US" smtClean="0"/>
              <a:t>2</a:t>
            </a:fld>
            <a:endParaRPr lang="en-US" dirty="0"/>
          </a:p>
        </p:txBody>
      </p:sp>
      <p:sp>
        <p:nvSpPr>
          <p:cNvPr id="6" name="TextBox 5"/>
          <p:cNvSpPr txBox="1"/>
          <p:nvPr/>
        </p:nvSpPr>
        <p:spPr>
          <a:xfrm>
            <a:off x="655592" y="6400414"/>
            <a:ext cx="3642088" cy="276999"/>
          </a:xfrm>
          <a:prstGeom prst="rect">
            <a:avLst/>
          </a:prstGeom>
          <a:noFill/>
        </p:spPr>
        <p:txBody>
          <a:bodyPr wrap="square" rtlCol="0">
            <a:spAutoFit/>
          </a:bodyPr>
          <a:lstStyle/>
          <a:p>
            <a:r>
              <a:rPr lang="en-US" sz="1200" dirty="0">
                <a:solidFill>
                  <a:srgbClr val="898989"/>
                </a:solidFill>
              </a:rPr>
              <a:t>Cardiff International, Inc. (</a:t>
            </a:r>
            <a:r>
              <a:rPr lang="en-US" sz="1200" dirty="0" smtClean="0">
                <a:solidFill>
                  <a:srgbClr val="898989"/>
                </a:solidFill>
              </a:rPr>
              <a:t>OTCQB: </a:t>
            </a:r>
            <a:r>
              <a:rPr lang="en-US" sz="1200" dirty="0">
                <a:solidFill>
                  <a:srgbClr val="898989"/>
                </a:solidFill>
              </a:rPr>
              <a:t>CDIF) | </a:t>
            </a:r>
            <a:r>
              <a:rPr lang="en-US" sz="1200" dirty="0" smtClean="0">
                <a:solidFill>
                  <a:srgbClr val="898989"/>
                </a:solidFill>
              </a:rPr>
              <a:t>2017</a:t>
            </a:r>
            <a:endParaRPr lang="en-US" sz="1200" dirty="0">
              <a:solidFill>
                <a:srgbClr val="898989"/>
              </a:solidFill>
            </a:endParaRPr>
          </a:p>
        </p:txBody>
      </p:sp>
      <p:sp>
        <p:nvSpPr>
          <p:cNvPr id="7" name="TextBox 6"/>
          <p:cNvSpPr txBox="1"/>
          <p:nvPr/>
        </p:nvSpPr>
        <p:spPr>
          <a:xfrm>
            <a:off x="248194" y="130629"/>
            <a:ext cx="5812972" cy="584775"/>
          </a:xfrm>
          <a:prstGeom prst="rect">
            <a:avLst/>
          </a:prstGeom>
          <a:noFill/>
        </p:spPr>
        <p:txBody>
          <a:bodyPr wrap="square" rtlCol="0">
            <a:spAutoFit/>
          </a:bodyPr>
          <a:lstStyle/>
          <a:p>
            <a:r>
              <a:rPr lang="en-US" sz="3200" b="1" dirty="0">
                <a:solidFill>
                  <a:schemeClr val="bg1"/>
                </a:solidFill>
              </a:rPr>
              <a:t>Forward-Looking Statements</a:t>
            </a:r>
          </a:p>
        </p:txBody>
      </p:sp>
      <p:sp>
        <p:nvSpPr>
          <p:cNvPr id="9" name="Rectangle 8"/>
          <p:cNvSpPr/>
          <p:nvPr/>
        </p:nvSpPr>
        <p:spPr>
          <a:xfrm>
            <a:off x="719273" y="1690062"/>
            <a:ext cx="7705453" cy="3477875"/>
          </a:xfrm>
          <a:prstGeom prst="rect">
            <a:avLst/>
          </a:prstGeom>
        </p:spPr>
        <p:txBody>
          <a:bodyPr wrap="square">
            <a:spAutoFit/>
          </a:bodyPr>
          <a:lstStyle/>
          <a:p>
            <a:r>
              <a:rPr lang="en-US" sz="2200" dirty="0">
                <a:solidFill>
                  <a:srgbClr val="26282A"/>
                </a:solidFill>
                <a:latin typeface="+mj-lt"/>
              </a:rPr>
              <a:t>This presentation contains forward looking statements within the meaning of the Securities Litigation Reform Act. The statements reflect the Company's current views with respect to future events that involve risks and uncertainties. These risks include the failure to meet schedule or performance requirements of the Company's contracts, the Company's liquidity position, the Company's ability to obtain new contracts, the emergence of competitors with greater financial resources, and the impact of competitive pricing. In the light of these uncertainties the forward-looking events referred to in this presentation might not occur. </a:t>
            </a:r>
            <a:endParaRPr lang="en-US" sz="2200" dirty="0">
              <a:latin typeface="+mj-lt"/>
            </a:endParaRPr>
          </a:p>
        </p:txBody>
      </p:sp>
    </p:spTree>
    <p:extLst>
      <p:ext uri="{BB962C8B-B14F-4D97-AF65-F5344CB8AC3E}">
        <p14:creationId xmlns:p14="http://schemas.microsoft.com/office/powerpoint/2010/main" val="278758810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836023"/>
            <a:ext cx="9144000" cy="91440"/>
          </a:xfrm>
          <a:prstGeom prst="rect">
            <a:avLst/>
          </a:prstGeom>
          <a:solidFill>
            <a:srgbClr val="5D59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0" y="0"/>
            <a:ext cx="9144000" cy="836023"/>
          </a:xfrm>
          <a:prstGeom prst="rect">
            <a:avLst/>
          </a:prstGeom>
          <a:solidFill>
            <a:srgbClr val="A6C5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0" y="6297568"/>
            <a:ext cx="9144000" cy="45719"/>
          </a:xfrm>
          <a:prstGeom prst="rect">
            <a:avLst/>
          </a:prstGeom>
          <a:solidFill>
            <a:srgbClr val="5D59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2"/>
          </p:nvPr>
        </p:nvSpPr>
        <p:spPr/>
        <p:txBody>
          <a:bodyPr/>
          <a:lstStyle/>
          <a:p>
            <a:fld id="{E76451AE-FB61-44C2-95EC-BBCEE6CC5AA3}" type="slidenum">
              <a:rPr lang="en-US" smtClean="0"/>
              <a:t>3</a:t>
            </a:fld>
            <a:endParaRPr lang="en-US" dirty="0"/>
          </a:p>
        </p:txBody>
      </p:sp>
      <p:sp>
        <p:nvSpPr>
          <p:cNvPr id="6" name="TextBox 5"/>
          <p:cNvSpPr txBox="1"/>
          <p:nvPr/>
        </p:nvSpPr>
        <p:spPr>
          <a:xfrm>
            <a:off x="655592" y="6400414"/>
            <a:ext cx="3642088" cy="276999"/>
          </a:xfrm>
          <a:prstGeom prst="rect">
            <a:avLst/>
          </a:prstGeom>
          <a:noFill/>
        </p:spPr>
        <p:txBody>
          <a:bodyPr wrap="square" rtlCol="0">
            <a:spAutoFit/>
          </a:bodyPr>
          <a:lstStyle/>
          <a:p>
            <a:r>
              <a:rPr lang="en-US" sz="1200" dirty="0">
                <a:solidFill>
                  <a:srgbClr val="898989"/>
                </a:solidFill>
              </a:rPr>
              <a:t>Cardiff International, Inc. (</a:t>
            </a:r>
            <a:r>
              <a:rPr lang="en-US" sz="1200" dirty="0" smtClean="0">
                <a:solidFill>
                  <a:srgbClr val="898989"/>
                </a:solidFill>
              </a:rPr>
              <a:t>OTCQB: </a:t>
            </a:r>
            <a:r>
              <a:rPr lang="en-US" sz="1200" dirty="0">
                <a:solidFill>
                  <a:srgbClr val="898989"/>
                </a:solidFill>
              </a:rPr>
              <a:t>CDIF) | </a:t>
            </a:r>
            <a:r>
              <a:rPr lang="en-US" sz="1200" dirty="0" smtClean="0">
                <a:solidFill>
                  <a:srgbClr val="898989"/>
                </a:solidFill>
              </a:rPr>
              <a:t>2017</a:t>
            </a:r>
            <a:endParaRPr lang="en-US" sz="1200" dirty="0">
              <a:solidFill>
                <a:srgbClr val="898989"/>
              </a:solidFill>
            </a:endParaRPr>
          </a:p>
        </p:txBody>
      </p:sp>
      <p:sp>
        <p:nvSpPr>
          <p:cNvPr id="7" name="TextBox 6"/>
          <p:cNvSpPr txBox="1"/>
          <p:nvPr/>
        </p:nvSpPr>
        <p:spPr>
          <a:xfrm>
            <a:off x="248194" y="130629"/>
            <a:ext cx="5812972" cy="584775"/>
          </a:xfrm>
          <a:prstGeom prst="rect">
            <a:avLst/>
          </a:prstGeom>
          <a:noFill/>
        </p:spPr>
        <p:txBody>
          <a:bodyPr wrap="square" rtlCol="0">
            <a:spAutoFit/>
          </a:bodyPr>
          <a:lstStyle/>
          <a:p>
            <a:r>
              <a:rPr lang="en-US" sz="3200" b="1" dirty="0" smtClean="0">
                <a:solidFill>
                  <a:schemeClr val="bg1"/>
                </a:solidFill>
              </a:rPr>
              <a:t>Overview</a:t>
            </a:r>
            <a:endParaRPr lang="en-US" sz="3200" b="1" dirty="0">
              <a:solidFill>
                <a:schemeClr val="bg1"/>
              </a:solidFill>
            </a:endParaRPr>
          </a:p>
        </p:txBody>
      </p:sp>
      <p:sp>
        <p:nvSpPr>
          <p:cNvPr id="8" name="Rectangle 7"/>
          <p:cNvSpPr/>
          <p:nvPr/>
        </p:nvSpPr>
        <p:spPr>
          <a:xfrm>
            <a:off x="248194" y="1221531"/>
            <a:ext cx="8645083" cy="1077218"/>
          </a:xfrm>
          <a:prstGeom prst="rect">
            <a:avLst/>
          </a:prstGeom>
        </p:spPr>
        <p:txBody>
          <a:bodyPr wrap="square">
            <a:spAutoFit/>
          </a:bodyPr>
          <a:lstStyle/>
          <a:p>
            <a:pPr algn="ctr"/>
            <a:r>
              <a:rPr lang="en-US" sz="3200" b="1" dirty="0"/>
              <a:t>We are a mini Berkshire Hathaway for companies under $100 million in revenue.</a:t>
            </a:r>
          </a:p>
        </p:txBody>
      </p:sp>
      <p:pic>
        <p:nvPicPr>
          <p:cNvPr id="13" name="Picture 2" descr="Cardiff International, Inc."/>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25230" y="-16502"/>
            <a:ext cx="3218770" cy="858339"/>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p:cNvSpPr/>
          <p:nvPr/>
        </p:nvSpPr>
        <p:spPr>
          <a:xfrm>
            <a:off x="0" y="2764069"/>
            <a:ext cx="9144000" cy="1938992"/>
          </a:xfrm>
          <a:prstGeom prst="rect">
            <a:avLst/>
          </a:prstGeom>
          <a:gradFill flip="none" rotWithShape="1">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5400000" scaled="1"/>
            <a:tileRect/>
          </a:gradFill>
        </p:spPr>
        <p:txBody>
          <a:bodyPr wrap="square">
            <a:spAutoFit/>
          </a:bodyPr>
          <a:lstStyle/>
          <a:p>
            <a:pPr marL="457200" indent="-457200">
              <a:buFont typeface="Arial" charset="0"/>
              <a:buChar char="•"/>
            </a:pPr>
            <a:r>
              <a:rPr lang="en-US" sz="3000" dirty="0" smtClean="0">
                <a:solidFill>
                  <a:schemeClr val="accent5"/>
                </a:solidFill>
              </a:rPr>
              <a:t>$100k Revenue in 2015</a:t>
            </a:r>
          </a:p>
          <a:p>
            <a:pPr marL="457200" indent="-457200">
              <a:buFont typeface="Arial" charset="0"/>
              <a:buChar char="•"/>
            </a:pPr>
            <a:r>
              <a:rPr lang="en-US" sz="3000" dirty="0" smtClean="0">
                <a:solidFill>
                  <a:schemeClr val="accent5"/>
                </a:solidFill>
              </a:rPr>
              <a:t>$4M Revenue in 2016</a:t>
            </a:r>
          </a:p>
          <a:p>
            <a:pPr marL="457200" indent="-457200">
              <a:buFont typeface="Arial" charset="0"/>
              <a:buChar char="•"/>
            </a:pPr>
            <a:r>
              <a:rPr lang="en-US" sz="3000" dirty="0" smtClean="0">
                <a:solidFill>
                  <a:schemeClr val="accent5"/>
                </a:solidFill>
              </a:rPr>
              <a:t>$17+M Revenue in 2017 if No Additional Acquisitions</a:t>
            </a:r>
          </a:p>
          <a:p>
            <a:pPr marL="457200" indent="-457200">
              <a:buFont typeface="Arial" charset="0"/>
              <a:buChar char="•"/>
            </a:pPr>
            <a:r>
              <a:rPr lang="en-US" sz="3000" dirty="0" smtClean="0">
                <a:solidFill>
                  <a:schemeClr val="accent5"/>
                </a:solidFill>
              </a:rPr>
              <a:t>$40+M Additional Revenue in Pending Acquisitions</a:t>
            </a:r>
            <a:endParaRPr lang="en-US" sz="3000" dirty="0">
              <a:solidFill>
                <a:schemeClr val="accent5"/>
              </a:solidFill>
            </a:endParaRPr>
          </a:p>
        </p:txBody>
      </p:sp>
      <p:sp>
        <p:nvSpPr>
          <p:cNvPr id="14" name="TextBox 13"/>
          <p:cNvSpPr txBox="1"/>
          <p:nvPr/>
        </p:nvSpPr>
        <p:spPr>
          <a:xfrm>
            <a:off x="248194" y="5059518"/>
            <a:ext cx="8645083" cy="923330"/>
          </a:xfrm>
          <a:prstGeom prst="rect">
            <a:avLst/>
          </a:prstGeom>
          <a:noFill/>
        </p:spPr>
        <p:txBody>
          <a:bodyPr wrap="square" rtlCol="0">
            <a:spAutoFit/>
          </a:bodyPr>
          <a:lstStyle/>
          <a:p>
            <a:pPr algn="ctr"/>
            <a:r>
              <a:rPr lang="en-US" i="1" dirty="0" smtClean="0"/>
              <a:t>Cardiff currently has 11 subsidiaries at $17M annualized revenue with less than $1M debt and 1 pending $10M acquisitions under LOI with 3 more qualified </a:t>
            </a:r>
          </a:p>
          <a:p>
            <a:pPr algn="ctr"/>
            <a:r>
              <a:rPr lang="en-US" i="1" dirty="0" smtClean="0"/>
              <a:t>$30M acquisitions awaiting funding.</a:t>
            </a:r>
            <a:endParaRPr lang="en-US" i="1" dirty="0"/>
          </a:p>
        </p:txBody>
      </p:sp>
      <p:sp>
        <p:nvSpPr>
          <p:cNvPr id="15" name="Rectangle 14"/>
          <p:cNvSpPr/>
          <p:nvPr/>
        </p:nvSpPr>
        <p:spPr>
          <a:xfrm>
            <a:off x="-1265" y="2570275"/>
            <a:ext cx="9144000" cy="45719"/>
          </a:xfrm>
          <a:prstGeom prst="rect">
            <a:avLst/>
          </a:prstGeom>
          <a:solidFill>
            <a:srgbClr val="5D59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015295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836023"/>
            <a:ext cx="9144000" cy="91440"/>
          </a:xfrm>
          <a:prstGeom prst="rect">
            <a:avLst/>
          </a:prstGeom>
          <a:solidFill>
            <a:srgbClr val="5D59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0" y="0"/>
            <a:ext cx="9144000" cy="836023"/>
          </a:xfrm>
          <a:prstGeom prst="rect">
            <a:avLst/>
          </a:prstGeom>
          <a:solidFill>
            <a:srgbClr val="A6C5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0" y="6297568"/>
            <a:ext cx="9144000" cy="45719"/>
          </a:xfrm>
          <a:prstGeom prst="rect">
            <a:avLst/>
          </a:prstGeom>
          <a:solidFill>
            <a:srgbClr val="5D59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2"/>
          </p:nvPr>
        </p:nvSpPr>
        <p:spPr/>
        <p:txBody>
          <a:bodyPr/>
          <a:lstStyle/>
          <a:p>
            <a:fld id="{E76451AE-FB61-44C2-95EC-BBCEE6CC5AA3}" type="slidenum">
              <a:rPr lang="en-US" smtClean="0"/>
              <a:t>4</a:t>
            </a:fld>
            <a:endParaRPr lang="en-US" dirty="0"/>
          </a:p>
        </p:txBody>
      </p:sp>
      <p:sp>
        <p:nvSpPr>
          <p:cNvPr id="6" name="TextBox 5"/>
          <p:cNvSpPr txBox="1"/>
          <p:nvPr/>
        </p:nvSpPr>
        <p:spPr>
          <a:xfrm>
            <a:off x="655592" y="6400414"/>
            <a:ext cx="3642088" cy="276999"/>
          </a:xfrm>
          <a:prstGeom prst="rect">
            <a:avLst/>
          </a:prstGeom>
          <a:noFill/>
        </p:spPr>
        <p:txBody>
          <a:bodyPr wrap="square" rtlCol="0">
            <a:spAutoFit/>
          </a:bodyPr>
          <a:lstStyle/>
          <a:p>
            <a:r>
              <a:rPr lang="en-US" sz="1200" dirty="0">
                <a:solidFill>
                  <a:srgbClr val="898989"/>
                </a:solidFill>
              </a:rPr>
              <a:t>Cardiff International, Inc. (</a:t>
            </a:r>
            <a:r>
              <a:rPr lang="en-US" sz="1200" dirty="0" smtClean="0">
                <a:solidFill>
                  <a:srgbClr val="898989"/>
                </a:solidFill>
              </a:rPr>
              <a:t>OTCQB: </a:t>
            </a:r>
            <a:r>
              <a:rPr lang="en-US" sz="1200" dirty="0">
                <a:solidFill>
                  <a:srgbClr val="898989"/>
                </a:solidFill>
              </a:rPr>
              <a:t>CDIF) </a:t>
            </a:r>
            <a:r>
              <a:rPr lang="en-US" sz="1200" dirty="0" smtClean="0">
                <a:solidFill>
                  <a:srgbClr val="898989"/>
                </a:solidFill>
              </a:rPr>
              <a:t>| 2017</a:t>
            </a:r>
            <a:endParaRPr lang="en-US" sz="1200" dirty="0">
              <a:solidFill>
                <a:srgbClr val="898989"/>
              </a:solidFill>
            </a:endParaRPr>
          </a:p>
        </p:txBody>
      </p:sp>
      <p:sp>
        <p:nvSpPr>
          <p:cNvPr id="7" name="TextBox 6"/>
          <p:cNvSpPr txBox="1"/>
          <p:nvPr/>
        </p:nvSpPr>
        <p:spPr>
          <a:xfrm>
            <a:off x="248194" y="130629"/>
            <a:ext cx="5812972" cy="584775"/>
          </a:xfrm>
          <a:prstGeom prst="rect">
            <a:avLst/>
          </a:prstGeom>
          <a:noFill/>
        </p:spPr>
        <p:txBody>
          <a:bodyPr wrap="square" rtlCol="0">
            <a:spAutoFit/>
          </a:bodyPr>
          <a:lstStyle/>
          <a:p>
            <a:r>
              <a:rPr lang="en-US" sz="3200" b="1" dirty="0">
                <a:solidFill>
                  <a:schemeClr val="bg1"/>
                </a:solidFill>
              </a:rPr>
              <a:t>Financials</a:t>
            </a:r>
          </a:p>
        </p:txBody>
      </p:sp>
      <p:graphicFrame>
        <p:nvGraphicFramePr>
          <p:cNvPr id="10" name="Chart 9"/>
          <p:cNvGraphicFramePr/>
          <p:nvPr>
            <p:extLst>
              <p:ext uri="{D42A27DB-BD31-4B8C-83A1-F6EECF244321}">
                <p14:modId xmlns:p14="http://schemas.microsoft.com/office/powerpoint/2010/main" val="3258947311"/>
              </p:ext>
            </p:extLst>
          </p:nvPr>
        </p:nvGraphicFramePr>
        <p:xfrm>
          <a:off x="1524000" y="1397000"/>
          <a:ext cx="6096000" cy="3734634"/>
        </p:xfrm>
        <a:graphic>
          <a:graphicData uri="http://schemas.openxmlformats.org/drawingml/2006/chart">
            <c:chart xmlns:c="http://schemas.openxmlformats.org/drawingml/2006/chart" xmlns:r="http://schemas.openxmlformats.org/officeDocument/2006/relationships" r:id="rId3"/>
          </a:graphicData>
        </a:graphic>
      </p:graphicFrame>
      <p:sp>
        <p:nvSpPr>
          <p:cNvPr id="11" name="Rectangle 10"/>
          <p:cNvSpPr/>
          <p:nvPr/>
        </p:nvSpPr>
        <p:spPr>
          <a:xfrm>
            <a:off x="6906160" y="4762302"/>
            <a:ext cx="300082" cy="369332"/>
          </a:xfrm>
          <a:prstGeom prst="rect">
            <a:avLst/>
          </a:prstGeom>
        </p:spPr>
        <p:txBody>
          <a:bodyPr wrap="none">
            <a:spAutoFit/>
          </a:bodyPr>
          <a:lstStyle/>
          <a:p>
            <a:r>
              <a:rPr lang="en-US" b="1" dirty="0">
                <a:solidFill>
                  <a:srgbClr val="656565"/>
                </a:solidFill>
              </a:rPr>
              <a:t>*</a:t>
            </a:r>
            <a:endParaRPr lang="en-US" dirty="0"/>
          </a:p>
        </p:txBody>
      </p:sp>
      <p:sp>
        <p:nvSpPr>
          <p:cNvPr id="12" name="Rectangle 11"/>
          <p:cNvSpPr/>
          <p:nvPr/>
        </p:nvSpPr>
        <p:spPr>
          <a:xfrm>
            <a:off x="5515105" y="4762302"/>
            <a:ext cx="300082" cy="369332"/>
          </a:xfrm>
          <a:prstGeom prst="rect">
            <a:avLst/>
          </a:prstGeom>
        </p:spPr>
        <p:txBody>
          <a:bodyPr wrap="none">
            <a:spAutoFit/>
          </a:bodyPr>
          <a:lstStyle/>
          <a:p>
            <a:r>
              <a:rPr lang="en-US" b="1" dirty="0">
                <a:solidFill>
                  <a:srgbClr val="656565"/>
                </a:solidFill>
              </a:rPr>
              <a:t>*</a:t>
            </a:r>
            <a:endParaRPr lang="en-US" dirty="0"/>
          </a:p>
        </p:txBody>
      </p:sp>
      <p:sp>
        <p:nvSpPr>
          <p:cNvPr id="13" name="Rectangle 12"/>
          <p:cNvSpPr/>
          <p:nvPr/>
        </p:nvSpPr>
        <p:spPr>
          <a:xfrm>
            <a:off x="1893651" y="5729359"/>
            <a:ext cx="2067554" cy="369332"/>
          </a:xfrm>
          <a:prstGeom prst="rect">
            <a:avLst/>
          </a:prstGeom>
        </p:spPr>
        <p:txBody>
          <a:bodyPr wrap="none">
            <a:spAutoFit/>
          </a:bodyPr>
          <a:lstStyle/>
          <a:p>
            <a:r>
              <a:rPr lang="en-US" b="1" dirty="0">
                <a:solidFill>
                  <a:srgbClr val="656565"/>
                </a:solidFill>
              </a:rPr>
              <a:t>* </a:t>
            </a:r>
            <a:r>
              <a:rPr lang="en-US" sz="1200" dirty="0">
                <a:solidFill>
                  <a:srgbClr val="656565"/>
                </a:solidFill>
              </a:rPr>
              <a:t>Pro-forma revenue forecast</a:t>
            </a:r>
            <a:endParaRPr lang="en-US" sz="1200" dirty="0"/>
          </a:p>
        </p:txBody>
      </p:sp>
      <p:pic>
        <p:nvPicPr>
          <p:cNvPr id="14" name="Picture 2" descr="Cardiff International, Inc."/>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25230" y="-16502"/>
            <a:ext cx="3218770" cy="8583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6376808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836023"/>
            <a:ext cx="9144000" cy="91440"/>
          </a:xfrm>
          <a:prstGeom prst="rect">
            <a:avLst/>
          </a:prstGeom>
          <a:solidFill>
            <a:srgbClr val="5D59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0" y="0"/>
            <a:ext cx="9144000" cy="836023"/>
          </a:xfrm>
          <a:prstGeom prst="rect">
            <a:avLst/>
          </a:prstGeom>
          <a:solidFill>
            <a:srgbClr val="A6C5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0" y="6297568"/>
            <a:ext cx="9144000" cy="45719"/>
          </a:xfrm>
          <a:prstGeom prst="rect">
            <a:avLst/>
          </a:prstGeom>
          <a:solidFill>
            <a:srgbClr val="5D59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2"/>
          </p:nvPr>
        </p:nvSpPr>
        <p:spPr/>
        <p:txBody>
          <a:bodyPr/>
          <a:lstStyle/>
          <a:p>
            <a:fld id="{E76451AE-FB61-44C2-95EC-BBCEE6CC5AA3}" type="slidenum">
              <a:rPr lang="en-US" smtClean="0"/>
              <a:t>5</a:t>
            </a:fld>
            <a:endParaRPr lang="en-US" dirty="0"/>
          </a:p>
        </p:txBody>
      </p:sp>
      <p:sp>
        <p:nvSpPr>
          <p:cNvPr id="6" name="TextBox 5"/>
          <p:cNvSpPr txBox="1"/>
          <p:nvPr/>
        </p:nvSpPr>
        <p:spPr>
          <a:xfrm>
            <a:off x="655592" y="6400414"/>
            <a:ext cx="3642088" cy="276999"/>
          </a:xfrm>
          <a:prstGeom prst="rect">
            <a:avLst/>
          </a:prstGeom>
          <a:noFill/>
        </p:spPr>
        <p:txBody>
          <a:bodyPr wrap="square" rtlCol="0">
            <a:spAutoFit/>
          </a:bodyPr>
          <a:lstStyle/>
          <a:p>
            <a:r>
              <a:rPr lang="en-US" sz="1200" dirty="0">
                <a:solidFill>
                  <a:srgbClr val="898989"/>
                </a:solidFill>
              </a:rPr>
              <a:t>Cardiff International, Inc. (</a:t>
            </a:r>
            <a:r>
              <a:rPr lang="en-US" sz="1200" dirty="0" smtClean="0">
                <a:solidFill>
                  <a:srgbClr val="898989"/>
                </a:solidFill>
              </a:rPr>
              <a:t>OTCQB: </a:t>
            </a:r>
            <a:r>
              <a:rPr lang="en-US" sz="1200" dirty="0">
                <a:solidFill>
                  <a:srgbClr val="898989"/>
                </a:solidFill>
              </a:rPr>
              <a:t>CDIF) </a:t>
            </a:r>
            <a:r>
              <a:rPr lang="en-US" sz="1200" dirty="0" smtClean="0">
                <a:solidFill>
                  <a:srgbClr val="898989"/>
                </a:solidFill>
              </a:rPr>
              <a:t>| </a:t>
            </a:r>
            <a:r>
              <a:rPr lang="en-US" sz="1200" dirty="0">
                <a:solidFill>
                  <a:srgbClr val="898989"/>
                </a:solidFill>
              </a:rPr>
              <a:t>2017</a:t>
            </a:r>
          </a:p>
        </p:txBody>
      </p:sp>
      <p:sp>
        <p:nvSpPr>
          <p:cNvPr id="7" name="TextBox 6"/>
          <p:cNvSpPr txBox="1"/>
          <p:nvPr/>
        </p:nvSpPr>
        <p:spPr>
          <a:xfrm>
            <a:off x="248194" y="130629"/>
            <a:ext cx="5812972" cy="584775"/>
          </a:xfrm>
          <a:prstGeom prst="rect">
            <a:avLst/>
          </a:prstGeom>
          <a:noFill/>
        </p:spPr>
        <p:txBody>
          <a:bodyPr wrap="square" rtlCol="0">
            <a:spAutoFit/>
          </a:bodyPr>
          <a:lstStyle/>
          <a:p>
            <a:r>
              <a:rPr lang="en-US" sz="3200" b="1" dirty="0">
                <a:solidFill>
                  <a:schemeClr val="bg1"/>
                </a:solidFill>
              </a:rPr>
              <a:t>Key Facts</a:t>
            </a:r>
          </a:p>
        </p:txBody>
      </p:sp>
      <p:graphicFrame>
        <p:nvGraphicFramePr>
          <p:cNvPr id="8" name="Table 7"/>
          <p:cNvGraphicFramePr>
            <a:graphicFrameLocks noGrp="1"/>
          </p:cNvGraphicFramePr>
          <p:nvPr>
            <p:extLst>
              <p:ext uri="{D42A27DB-BD31-4B8C-83A1-F6EECF244321}">
                <p14:modId xmlns:p14="http://schemas.microsoft.com/office/powerpoint/2010/main" val="491705403"/>
              </p:ext>
            </p:extLst>
          </p:nvPr>
        </p:nvGraphicFramePr>
        <p:xfrm>
          <a:off x="830580" y="1372235"/>
          <a:ext cx="7406640" cy="4480560"/>
        </p:xfrm>
        <a:graphic>
          <a:graphicData uri="http://schemas.openxmlformats.org/drawingml/2006/table">
            <a:tbl>
              <a:tblPr firstRow="1" bandRow="1">
                <a:tableStyleId>{2D5ABB26-0587-4C30-8999-92F81FD0307C}</a:tableStyleId>
              </a:tblPr>
              <a:tblGrid>
                <a:gridCol w="3703320">
                  <a:extLst>
                    <a:ext uri="{9D8B030D-6E8A-4147-A177-3AD203B41FA5}">
                      <a16:colId xmlns="" xmlns:a16="http://schemas.microsoft.com/office/drawing/2014/main" val="871133176"/>
                    </a:ext>
                  </a:extLst>
                </a:gridCol>
                <a:gridCol w="3703320">
                  <a:extLst>
                    <a:ext uri="{9D8B030D-6E8A-4147-A177-3AD203B41FA5}">
                      <a16:colId xmlns="" xmlns:a16="http://schemas.microsoft.com/office/drawing/2014/main" val="1110642442"/>
                    </a:ext>
                  </a:extLst>
                </a:gridCol>
              </a:tblGrid>
              <a:tr h="640080">
                <a:tc>
                  <a:txBody>
                    <a:bodyPr/>
                    <a:lstStyle/>
                    <a:p>
                      <a:r>
                        <a:rPr lang="en-US" sz="2400" dirty="0"/>
                        <a:t>Exchange: Ticker</a:t>
                      </a:r>
                    </a:p>
                  </a:txBody>
                  <a:tcPr anchor="ctr">
                    <a:lnB w="12700" cap="flat" cmpd="sng" algn="ctr">
                      <a:solidFill>
                        <a:schemeClr val="tx1"/>
                      </a:solidFill>
                      <a:prstDash val="solid"/>
                      <a:round/>
                      <a:headEnd type="none" w="med" len="med"/>
                      <a:tailEnd type="none" w="med" len="med"/>
                    </a:lnB>
                  </a:tcPr>
                </a:tc>
                <a:tc>
                  <a:txBody>
                    <a:bodyPr/>
                    <a:lstStyle/>
                    <a:p>
                      <a:pPr algn="r"/>
                      <a:r>
                        <a:rPr lang="en-US" sz="2400" dirty="0" smtClean="0"/>
                        <a:t>OTCQB:</a:t>
                      </a:r>
                      <a:r>
                        <a:rPr lang="en-US" sz="2400" baseline="0" dirty="0" smtClean="0"/>
                        <a:t> </a:t>
                      </a:r>
                      <a:r>
                        <a:rPr lang="en-US" sz="2400" baseline="0" dirty="0"/>
                        <a:t>CDIF</a:t>
                      </a:r>
                      <a:endParaRPr lang="en-US" sz="2400" dirty="0"/>
                    </a:p>
                  </a:txBody>
                  <a:tcPr anchor="ctr">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358429468"/>
                  </a:ext>
                </a:extLst>
              </a:tr>
              <a:tr h="640080">
                <a:tc>
                  <a:txBody>
                    <a:bodyPr/>
                    <a:lstStyle/>
                    <a:p>
                      <a:r>
                        <a:rPr lang="en-US" sz="2400" dirty="0"/>
                        <a:t>Recent Price</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2400" dirty="0"/>
                        <a:t>$</a:t>
                      </a:r>
                      <a:r>
                        <a:rPr lang="en-US" sz="2400" dirty="0" smtClean="0"/>
                        <a:t>0.16</a:t>
                      </a:r>
                      <a:endParaRPr lang="en-US" sz="2400" dirty="0"/>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2940845527"/>
                  </a:ext>
                </a:extLst>
              </a:tr>
              <a:tr h="640080">
                <a:tc>
                  <a:txBody>
                    <a:bodyPr/>
                    <a:lstStyle/>
                    <a:p>
                      <a:r>
                        <a:rPr lang="en-US" sz="2400" dirty="0"/>
                        <a:t>Market Cap</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2400" dirty="0" smtClean="0"/>
                        <a:t>$5.8</a:t>
                      </a:r>
                      <a:r>
                        <a:rPr lang="en-US" sz="2400" baseline="0" dirty="0" smtClean="0"/>
                        <a:t> </a:t>
                      </a:r>
                      <a:r>
                        <a:rPr lang="en-US" sz="2400" baseline="0" dirty="0"/>
                        <a:t>million</a:t>
                      </a:r>
                      <a:endParaRPr lang="en-US" sz="2400" dirty="0"/>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442177209"/>
                  </a:ext>
                </a:extLst>
              </a:tr>
              <a:tr h="640080">
                <a:tc>
                  <a:txBody>
                    <a:bodyPr/>
                    <a:lstStyle/>
                    <a:p>
                      <a:r>
                        <a:rPr lang="en-US" sz="2400" dirty="0"/>
                        <a:t>Shares Outstanding</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2400" baseline="0" dirty="0" smtClean="0"/>
                        <a:t>34.4 </a:t>
                      </a:r>
                      <a:r>
                        <a:rPr lang="en-US" sz="2400" baseline="0" dirty="0"/>
                        <a:t>million</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45302249"/>
                  </a:ext>
                </a:extLst>
              </a:tr>
              <a:tr h="640080">
                <a:tc>
                  <a:txBody>
                    <a:bodyPr/>
                    <a:lstStyle/>
                    <a:p>
                      <a:r>
                        <a:rPr lang="en-US" sz="2400" dirty="0"/>
                        <a:t>Float</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2400" dirty="0" smtClean="0"/>
                        <a:t>17.4 million</a:t>
                      </a:r>
                      <a:endParaRPr lang="en-US" sz="2400" dirty="0"/>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2851834721"/>
                  </a:ext>
                </a:extLst>
              </a:tr>
              <a:tr h="640080">
                <a:tc>
                  <a:txBody>
                    <a:bodyPr/>
                    <a:lstStyle/>
                    <a:p>
                      <a:r>
                        <a:rPr lang="en-US" sz="2400" dirty="0" smtClean="0"/>
                        <a:t>Revenue</a:t>
                      </a:r>
                      <a:endParaRPr lang="en-US" sz="2400" dirty="0"/>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2400" dirty="0" smtClean="0"/>
                        <a:t>~$4 </a:t>
                      </a:r>
                      <a:r>
                        <a:rPr lang="en-US" sz="2400" dirty="0"/>
                        <a:t>million</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141205011"/>
                  </a:ext>
                </a:extLst>
              </a:tr>
              <a:tr h="640080">
                <a:tc>
                  <a:txBody>
                    <a:bodyPr/>
                    <a:lstStyle/>
                    <a:p>
                      <a:r>
                        <a:rPr lang="en-US" sz="2400" dirty="0"/>
                        <a:t>Fiscal Year</a:t>
                      </a:r>
                    </a:p>
                  </a:txBody>
                  <a:tcPr anchor="ctr">
                    <a:lnT w="12700" cap="flat" cmpd="sng" algn="ctr">
                      <a:solidFill>
                        <a:schemeClr val="tx1"/>
                      </a:solidFill>
                      <a:prstDash val="solid"/>
                      <a:round/>
                      <a:headEnd type="none" w="med" len="med"/>
                      <a:tailEnd type="none" w="med" len="med"/>
                    </a:lnT>
                  </a:tcPr>
                </a:tc>
                <a:tc>
                  <a:txBody>
                    <a:bodyPr/>
                    <a:lstStyle/>
                    <a:p>
                      <a:pPr algn="r"/>
                      <a:r>
                        <a:rPr lang="en-US" sz="2400" dirty="0"/>
                        <a:t>December</a:t>
                      </a:r>
                      <a:r>
                        <a:rPr lang="en-US" sz="2400" baseline="0" dirty="0"/>
                        <a:t> 31</a:t>
                      </a:r>
                      <a:endParaRPr lang="en-US" sz="2400" dirty="0"/>
                    </a:p>
                  </a:txBody>
                  <a:tcPr anchor="ctr">
                    <a:lnT w="12700" cap="flat" cmpd="sng" algn="ctr">
                      <a:solidFill>
                        <a:schemeClr val="tx1"/>
                      </a:solidFill>
                      <a:prstDash val="solid"/>
                      <a:round/>
                      <a:headEnd type="none" w="med" len="med"/>
                      <a:tailEnd type="none" w="med" len="med"/>
                    </a:lnT>
                  </a:tcPr>
                </a:tc>
                <a:extLst>
                  <a:ext uri="{0D108BD9-81ED-4DB2-BD59-A6C34878D82A}">
                    <a16:rowId xmlns="" xmlns:a16="http://schemas.microsoft.com/office/drawing/2014/main" val="2417430859"/>
                  </a:ext>
                </a:extLst>
              </a:tr>
            </a:tbl>
          </a:graphicData>
        </a:graphic>
      </p:graphicFrame>
      <p:pic>
        <p:nvPicPr>
          <p:cNvPr id="9" name="Picture 2" descr="Cardiff International, Inc."/>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25230" y="-16502"/>
            <a:ext cx="3218770" cy="8583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2370578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836023"/>
            <a:ext cx="9144000" cy="91440"/>
          </a:xfrm>
          <a:prstGeom prst="rect">
            <a:avLst/>
          </a:prstGeom>
          <a:solidFill>
            <a:srgbClr val="5D59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0" y="0"/>
            <a:ext cx="9144000" cy="836023"/>
          </a:xfrm>
          <a:prstGeom prst="rect">
            <a:avLst/>
          </a:prstGeom>
          <a:solidFill>
            <a:srgbClr val="A6C5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0" y="6297568"/>
            <a:ext cx="9144000" cy="45719"/>
          </a:xfrm>
          <a:prstGeom prst="rect">
            <a:avLst/>
          </a:prstGeom>
          <a:solidFill>
            <a:srgbClr val="5D59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2"/>
          </p:nvPr>
        </p:nvSpPr>
        <p:spPr/>
        <p:txBody>
          <a:bodyPr/>
          <a:lstStyle/>
          <a:p>
            <a:fld id="{E76451AE-FB61-44C2-95EC-BBCEE6CC5AA3}" type="slidenum">
              <a:rPr lang="en-US" smtClean="0"/>
              <a:t>6</a:t>
            </a:fld>
            <a:endParaRPr lang="en-US" dirty="0"/>
          </a:p>
        </p:txBody>
      </p:sp>
      <p:sp>
        <p:nvSpPr>
          <p:cNvPr id="6" name="TextBox 5"/>
          <p:cNvSpPr txBox="1"/>
          <p:nvPr/>
        </p:nvSpPr>
        <p:spPr>
          <a:xfrm>
            <a:off x="655592" y="6400414"/>
            <a:ext cx="3642088" cy="276999"/>
          </a:xfrm>
          <a:prstGeom prst="rect">
            <a:avLst/>
          </a:prstGeom>
          <a:noFill/>
        </p:spPr>
        <p:txBody>
          <a:bodyPr wrap="square" rtlCol="0">
            <a:spAutoFit/>
          </a:bodyPr>
          <a:lstStyle/>
          <a:p>
            <a:r>
              <a:rPr lang="en-US" sz="1200" dirty="0">
                <a:solidFill>
                  <a:srgbClr val="898989"/>
                </a:solidFill>
              </a:rPr>
              <a:t>Cardiff International, Inc. (</a:t>
            </a:r>
            <a:r>
              <a:rPr lang="en-US" sz="1200" dirty="0" smtClean="0">
                <a:solidFill>
                  <a:srgbClr val="898989"/>
                </a:solidFill>
              </a:rPr>
              <a:t>OTCQB: </a:t>
            </a:r>
            <a:r>
              <a:rPr lang="en-US" sz="1200" dirty="0">
                <a:solidFill>
                  <a:srgbClr val="898989"/>
                </a:solidFill>
              </a:rPr>
              <a:t>CDIF) </a:t>
            </a:r>
            <a:r>
              <a:rPr lang="en-US" sz="1200" dirty="0" smtClean="0">
                <a:solidFill>
                  <a:srgbClr val="898989"/>
                </a:solidFill>
              </a:rPr>
              <a:t>| </a:t>
            </a:r>
            <a:r>
              <a:rPr lang="en-US" sz="1200" dirty="0">
                <a:solidFill>
                  <a:srgbClr val="898989"/>
                </a:solidFill>
              </a:rPr>
              <a:t>2017</a:t>
            </a:r>
          </a:p>
        </p:txBody>
      </p:sp>
      <p:sp>
        <p:nvSpPr>
          <p:cNvPr id="7" name="TextBox 6"/>
          <p:cNvSpPr txBox="1"/>
          <p:nvPr/>
        </p:nvSpPr>
        <p:spPr>
          <a:xfrm>
            <a:off x="248194" y="130629"/>
            <a:ext cx="5812972" cy="584775"/>
          </a:xfrm>
          <a:prstGeom prst="rect">
            <a:avLst/>
          </a:prstGeom>
          <a:noFill/>
        </p:spPr>
        <p:txBody>
          <a:bodyPr wrap="square" rtlCol="0">
            <a:spAutoFit/>
          </a:bodyPr>
          <a:lstStyle/>
          <a:p>
            <a:r>
              <a:rPr lang="en-US" sz="3200" b="1" dirty="0">
                <a:solidFill>
                  <a:schemeClr val="bg1"/>
                </a:solidFill>
              </a:rPr>
              <a:t>Management</a:t>
            </a:r>
          </a:p>
        </p:txBody>
      </p:sp>
      <p:pic>
        <p:nvPicPr>
          <p:cNvPr id="5122" name="Picture 2" descr="Leadership"/>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2404" y="1261270"/>
            <a:ext cx="1069593" cy="1426124"/>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Leadership"/>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2404" y="2899453"/>
            <a:ext cx="1069593" cy="1426124"/>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Leadership"/>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2405" y="4573222"/>
            <a:ext cx="1069593" cy="1426124"/>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2237361" y="4486065"/>
            <a:ext cx="6229351" cy="1600438"/>
          </a:xfrm>
          <a:prstGeom prst="rect">
            <a:avLst/>
          </a:prstGeom>
        </p:spPr>
        <p:txBody>
          <a:bodyPr wrap="square">
            <a:spAutoFit/>
          </a:bodyPr>
          <a:lstStyle/>
          <a:p>
            <a:r>
              <a:rPr lang="en-US" sz="1400" b="1" dirty="0">
                <a:solidFill>
                  <a:srgbClr val="000000"/>
                </a:solidFill>
                <a:latin typeface="+mj-lt"/>
              </a:rPr>
              <a:t>DR. ROLLAN ROBERTS, II – COO/SVP</a:t>
            </a:r>
          </a:p>
          <a:p>
            <a:r>
              <a:rPr lang="en-US" sz="1400" dirty="0">
                <a:solidFill>
                  <a:srgbClr val="656565"/>
                </a:solidFill>
                <a:latin typeface="+mj-lt"/>
              </a:rPr>
              <a:t>From turning around large, established companies to creating high growth revenue organizations, Dr. Roberts has passionately led with excellence a multi-billion, publicly-held database company along with healthcare, technology, manufacturing and direct sales companies.  He has led nearly 1500 employees at a given time servicing clients such as Capital One, IndyMac Bank, State Farm, Allstate, Nationwide along with federal and state government agencies.  </a:t>
            </a:r>
            <a:endParaRPr lang="en-US" sz="1400" b="0" i="0" dirty="0">
              <a:solidFill>
                <a:srgbClr val="656565"/>
              </a:solidFill>
              <a:effectLst/>
              <a:latin typeface="+mj-lt"/>
            </a:endParaRPr>
          </a:p>
        </p:txBody>
      </p:sp>
      <p:sp>
        <p:nvSpPr>
          <p:cNvPr id="12" name="Rectangle 11"/>
          <p:cNvSpPr/>
          <p:nvPr/>
        </p:nvSpPr>
        <p:spPr>
          <a:xfrm>
            <a:off x="2237360" y="2812296"/>
            <a:ext cx="6229351" cy="1600438"/>
          </a:xfrm>
          <a:prstGeom prst="rect">
            <a:avLst/>
          </a:prstGeom>
        </p:spPr>
        <p:txBody>
          <a:bodyPr wrap="square">
            <a:spAutoFit/>
          </a:bodyPr>
          <a:lstStyle/>
          <a:p>
            <a:r>
              <a:rPr lang="pt-BR" sz="1400" b="1" dirty="0">
                <a:solidFill>
                  <a:srgbClr val="000000"/>
                </a:solidFill>
                <a:latin typeface="Poppins"/>
              </a:rPr>
              <a:t>ALEX CUNNINGHAM – CEO/PRESIDENT/DIRECTOR</a:t>
            </a:r>
          </a:p>
          <a:p>
            <a:r>
              <a:rPr lang="en-US" sz="1400" dirty="0">
                <a:solidFill>
                  <a:srgbClr val="656565"/>
                </a:solidFill>
                <a:latin typeface="+mj-lt"/>
              </a:rPr>
              <a:t>Mr. Cunningham’s has led senior management in multiple companies and created and implemented growth and efficiency strategies for client companies. He is the founder of multiple consulting firms where he managed projects and a staff of 85 helping 2000 private or closely held middle-market client companies in 24 states. He was a partner at M&amp;A firm London Capital Corporation where he managed all phases of the transaction process.</a:t>
            </a:r>
            <a:endParaRPr lang="en-US" sz="1400" b="0" i="0" dirty="0">
              <a:solidFill>
                <a:srgbClr val="656565"/>
              </a:solidFill>
              <a:effectLst/>
              <a:latin typeface="+mj-lt"/>
            </a:endParaRPr>
          </a:p>
        </p:txBody>
      </p:sp>
      <p:sp>
        <p:nvSpPr>
          <p:cNvPr id="13" name="Rectangle 12"/>
          <p:cNvSpPr/>
          <p:nvPr/>
        </p:nvSpPr>
        <p:spPr>
          <a:xfrm>
            <a:off x="2237359" y="1230328"/>
            <a:ext cx="6229351" cy="1384995"/>
          </a:xfrm>
          <a:prstGeom prst="rect">
            <a:avLst/>
          </a:prstGeom>
        </p:spPr>
        <p:txBody>
          <a:bodyPr wrap="square">
            <a:spAutoFit/>
          </a:bodyPr>
          <a:lstStyle/>
          <a:p>
            <a:r>
              <a:rPr lang="en-US" sz="1400" b="1" dirty="0">
                <a:solidFill>
                  <a:srgbClr val="000000"/>
                </a:solidFill>
                <a:latin typeface="Poppins"/>
              </a:rPr>
              <a:t>DANIEL R. THOMPSON –CHAIRMAN OF THE BOARD</a:t>
            </a:r>
          </a:p>
          <a:p>
            <a:r>
              <a:rPr lang="en-US" sz="1400" dirty="0">
                <a:solidFill>
                  <a:srgbClr val="656565"/>
                </a:solidFill>
                <a:latin typeface="+mj-lt"/>
              </a:rPr>
              <a:t>Appointed Chairman/CEO in 2010. 30-year career that embraces network and cable advertising sales, programming production and product placement. Thompson also founded Creative Entertainment Services, which he successfully sold in 2001. Mr. Thompson also founded Cable Rep USA, a media sales firm specializing in local market cable advertising, which he sold to Cox Cable in 1981.</a:t>
            </a:r>
            <a:endParaRPr lang="en-US" sz="1400" b="0" i="0" dirty="0">
              <a:solidFill>
                <a:srgbClr val="656565"/>
              </a:solidFill>
              <a:effectLst/>
              <a:latin typeface="+mj-lt"/>
            </a:endParaRPr>
          </a:p>
        </p:txBody>
      </p:sp>
      <p:pic>
        <p:nvPicPr>
          <p:cNvPr id="14" name="Picture 2" descr="Cardiff International, Inc."/>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25230" y="-16502"/>
            <a:ext cx="3218770" cy="8583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3904061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836023"/>
            <a:ext cx="9144000" cy="91440"/>
          </a:xfrm>
          <a:prstGeom prst="rect">
            <a:avLst/>
          </a:prstGeom>
          <a:solidFill>
            <a:srgbClr val="5D59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0" y="0"/>
            <a:ext cx="9144000" cy="836023"/>
          </a:xfrm>
          <a:prstGeom prst="rect">
            <a:avLst/>
          </a:prstGeom>
          <a:solidFill>
            <a:srgbClr val="A6C5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0" y="6297568"/>
            <a:ext cx="9144000" cy="45719"/>
          </a:xfrm>
          <a:prstGeom prst="rect">
            <a:avLst/>
          </a:prstGeom>
          <a:solidFill>
            <a:srgbClr val="5D59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2"/>
          </p:nvPr>
        </p:nvSpPr>
        <p:spPr/>
        <p:txBody>
          <a:bodyPr/>
          <a:lstStyle/>
          <a:p>
            <a:fld id="{E76451AE-FB61-44C2-95EC-BBCEE6CC5AA3}" type="slidenum">
              <a:rPr lang="en-US" smtClean="0"/>
              <a:t>7</a:t>
            </a:fld>
            <a:endParaRPr lang="en-US" dirty="0"/>
          </a:p>
        </p:txBody>
      </p:sp>
      <p:sp>
        <p:nvSpPr>
          <p:cNvPr id="6" name="TextBox 5"/>
          <p:cNvSpPr txBox="1"/>
          <p:nvPr/>
        </p:nvSpPr>
        <p:spPr>
          <a:xfrm>
            <a:off x="655592" y="6400414"/>
            <a:ext cx="3642088" cy="276999"/>
          </a:xfrm>
          <a:prstGeom prst="rect">
            <a:avLst/>
          </a:prstGeom>
          <a:noFill/>
        </p:spPr>
        <p:txBody>
          <a:bodyPr wrap="square" rtlCol="0">
            <a:spAutoFit/>
          </a:bodyPr>
          <a:lstStyle/>
          <a:p>
            <a:r>
              <a:rPr lang="en-US" sz="1200" dirty="0">
                <a:solidFill>
                  <a:srgbClr val="898989"/>
                </a:solidFill>
              </a:rPr>
              <a:t>Cardiff International, Inc. (</a:t>
            </a:r>
            <a:r>
              <a:rPr lang="en-US" sz="1200" dirty="0" smtClean="0">
                <a:solidFill>
                  <a:srgbClr val="898989"/>
                </a:solidFill>
              </a:rPr>
              <a:t>OTCQB: </a:t>
            </a:r>
            <a:r>
              <a:rPr lang="en-US" sz="1200" dirty="0">
                <a:solidFill>
                  <a:srgbClr val="898989"/>
                </a:solidFill>
              </a:rPr>
              <a:t>CDIF) | </a:t>
            </a:r>
            <a:r>
              <a:rPr lang="en-US" sz="1200" dirty="0" smtClean="0">
                <a:solidFill>
                  <a:srgbClr val="898989"/>
                </a:solidFill>
              </a:rPr>
              <a:t>2017</a:t>
            </a:r>
            <a:endParaRPr lang="en-US" sz="1200" dirty="0">
              <a:solidFill>
                <a:srgbClr val="898989"/>
              </a:solidFill>
            </a:endParaRPr>
          </a:p>
        </p:txBody>
      </p:sp>
      <p:sp>
        <p:nvSpPr>
          <p:cNvPr id="7" name="TextBox 6"/>
          <p:cNvSpPr txBox="1"/>
          <p:nvPr/>
        </p:nvSpPr>
        <p:spPr>
          <a:xfrm>
            <a:off x="248194" y="130629"/>
            <a:ext cx="5812972" cy="584775"/>
          </a:xfrm>
          <a:prstGeom prst="rect">
            <a:avLst/>
          </a:prstGeom>
          <a:noFill/>
        </p:spPr>
        <p:txBody>
          <a:bodyPr wrap="square" rtlCol="0">
            <a:spAutoFit/>
          </a:bodyPr>
          <a:lstStyle/>
          <a:p>
            <a:r>
              <a:rPr lang="en-US" sz="3200" b="1" dirty="0" smtClean="0">
                <a:solidFill>
                  <a:schemeClr val="bg1"/>
                </a:solidFill>
              </a:rPr>
              <a:t>Current Holdings</a:t>
            </a:r>
            <a:endParaRPr lang="en-US" sz="3200" b="1" dirty="0">
              <a:solidFill>
                <a:schemeClr val="bg1"/>
              </a:solidFill>
            </a:endParaRPr>
          </a:p>
        </p:txBody>
      </p:sp>
      <p:sp>
        <p:nvSpPr>
          <p:cNvPr id="9" name="TextBox 8"/>
          <p:cNvSpPr txBox="1"/>
          <p:nvPr/>
        </p:nvSpPr>
        <p:spPr>
          <a:xfrm>
            <a:off x="398406" y="966652"/>
            <a:ext cx="5662760" cy="5324535"/>
          </a:xfrm>
          <a:prstGeom prst="rect">
            <a:avLst/>
          </a:prstGeom>
          <a:noFill/>
        </p:spPr>
        <p:txBody>
          <a:bodyPr wrap="square" rtlCol="0">
            <a:spAutoFit/>
          </a:bodyPr>
          <a:lstStyle/>
          <a:p>
            <a:pPr marL="457200" indent="-457200">
              <a:buFont typeface="Arial" charset="0"/>
              <a:buChar char="•"/>
            </a:pPr>
            <a:r>
              <a:rPr lang="en-US" sz="2000" b="1" dirty="0" err="1" smtClean="0"/>
              <a:t>Repicci’s</a:t>
            </a:r>
            <a:r>
              <a:rPr lang="en-US" sz="2000" b="1" dirty="0" smtClean="0"/>
              <a:t> Italian Ice &amp; Gelato</a:t>
            </a:r>
          </a:p>
          <a:p>
            <a:r>
              <a:rPr lang="en-US" sz="2000" i="1" dirty="0" smtClean="0"/>
              <a:t>	</a:t>
            </a:r>
            <a:r>
              <a:rPr lang="en-US" sz="2000" i="1" dirty="0" smtClean="0">
                <a:solidFill>
                  <a:schemeClr val="accent5"/>
                </a:solidFill>
              </a:rPr>
              <a:t>$3M </a:t>
            </a:r>
            <a:r>
              <a:rPr lang="en-US" sz="2000" i="1" dirty="0">
                <a:solidFill>
                  <a:schemeClr val="accent5"/>
                </a:solidFill>
              </a:rPr>
              <a:t>revenue </a:t>
            </a:r>
            <a:r>
              <a:rPr lang="en-US" sz="2000" i="1" dirty="0" smtClean="0">
                <a:solidFill>
                  <a:schemeClr val="accent5"/>
                </a:solidFill>
              </a:rPr>
              <a:t>run-rate</a:t>
            </a:r>
          </a:p>
          <a:p>
            <a:endParaRPr lang="en-US" sz="2000" i="1" dirty="0" smtClean="0">
              <a:solidFill>
                <a:schemeClr val="accent5"/>
              </a:solidFill>
            </a:endParaRPr>
          </a:p>
          <a:p>
            <a:pPr marL="457200" indent="-457200">
              <a:buFont typeface="Arial" charset="0"/>
              <a:buChar char="•"/>
            </a:pPr>
            <a:r>
              <a:rPr lang="en-US" sz="2000" b="1" dirty="0"/>
              <a:t>American Cycle Finance</a:t>
            </a:r>
          </a:p>
          <a:p>
            <a:r>
              <a:rPr lang="en-US" sz="2000" i="1" dirty="0"/>
              <a:t>	</a:t>
            </a:r>
            <a:r>
              <a:rPr lang="en-US" sz="2000" i="1" dirty="0">
                <a:solidFill>
                  <a:schemeClr val="accent5"/>
                </a:solidFill>
              </a:rPr>
              <a:t>$17M revenue run-rate</a:t>
            </a:r>
          </a:p>
          <a:p>
            <a:endParaRPr lang="en-US" sz="2000" i="1" dirty="0">
              <a:solidFill>
                <a:schemeClr val="accent5"/>
              </a:solidFill>
            </a:endParaRPr>
          </a:p>
          <a:p>
            <a:pPr marL="457200" indent="-457200">
              <a:buFont typeface="Arial" charset="0"/>
              <a:buChar char="•"/>
            </a:pPr>
            <a:r>
              <a:rPr lang="en-US" sz="2000" b="1" dirty="0"/>
              <a:t>CSSC/Decision Technology Corp.</a:t>
            </a:r>
          </a:p>
          <a:p>
            <a:r>
              <a:rPr lang="en-US" sz="2000" i="1" dirty="0"/>
              <a:t>	</a:t>
            </a:r>
            <a:r>
              <a:rPr lang="en-US" sz="2000" i="1" dirty="0">
                <a:solidFill>
                  <a:schemeClr val="accent5"/>
                </a:solidFill>
              </a:rPr>
              <a:t>$10M revenue run-rate</a:t>
            </a:r>
          </a:p>
          <a:p>
            <a:endParaRPr lang="en-US" sz="2000" i="1" dirty="0" smtClean="0">
              <a:solidFill>
                <a:schemeClr val="accent5"/>
              </a:solidFill>
            </a:endParaRPr>
          </a:p>
          <a:p>
            <a:pPr marL="457200" indent="-457200">
              <a:buFont typeface="Arial" charset="0"/>
              <a:buChar char="•"/>
            </a:pPr>
            <a:r>
              <a:rPr lang="en-US" sz="2000" b="1" dirty="0" smtClean="0"/>
              <a:t>Romeo’s Pizza</a:t>
            </a:r>
            <a:endParaRPr lang="en-US" sz="2000" b="1" dirty="0"/>
          </a:p>
          <a:p>
            <a:r>
              <a:rPr lang="en-US" sz="2000" i="1" dirty="0"/>
              <a:t>	</a:t>
            </a:r>
            <a:r>
              <a:rPr lang="en-US" sz="2000" i="1" dirty="0" smtClean="0">
                <a:solidFill>
                  <a:schemeClr val="accent5"/>
                </a:solidFill>
              </a:rPr>
              <a:t>$800K </a:t>
            </a:r>
            <a:r>
              <a:rPr lang="en-US" sz="2000" i="1" dirty="0">
                <a:solidFill>
                  <a:schemeClr val="accent5"/>
                </a:solidFill>
              </a:rPr>
              <a:t>revenue </a:t>
            </a:r>
            <a:r>
              <a:rPr lang="en-US" sz="2000" i="1" dirty="0" smtClean="0">
                <a:solidFill>
                  <a:schemeClr val="accent5"/>
                </a:solidFill>
              </a:rPr>
              <a:t>run-rate</a:t>
            </a:r>
            <a:endParaRPr lang="en-US" sz="2000" i="1" dirty="0">
              <a:solidFill>
                <a:schemeClr val="accent5"/>
              </a:solidFill>
            </a:endParaRPr>
          </a:p>
          <a:p>
            <a:pPr marL="457200" indent="-457200">
              <a:buFont typeface="Arial" charset="0"/>
              <a:buChar char="•"/>
            </a:pPr>
            <a:r>
              <a:rPr lang="en-US" sz="2000" b="1" dirty="0" smtClean="0"/>
              <a:t>Affordable Housing Initiative</a:t>
            </a:r>
            <a:endParaRPr lang="en-US" sz="2000" b="1" dirty="0"/>
          </a:p>
          <a:p>
            <a:r>
              <a:rPr lang="en-US" sz="2000" i="1" dirty="0"/>
              <a:t>	</a:t>
            </a:r>
            <a:r>
              <a:rPr lang="en-US" sz="2000" i="1" dirty="0" smtClean="0">
                <a:solidFill>
                  <a:schemeClr val="accent5"/>
                </a:solidFill>
              </a:rPr>
              <a:t>$400K </a:t>
            </a:r>
            <a:r>
              <a:rPr lang="en-US" sz="2000" i="1" dirty="0">
                <a:solidFill>
                  <a:schemeClr val="accent5"/>
                </a:solidFill>
              </a:rPr>
              <a:t>revenue </a:t>
            </a:r>
            <a:r>
              <a:rPr lang="en-US" sz="2000" i="1" dirty="0" smtClean="0">
                <a:solidFill>
                  <a:schemeClr val="accent5"/>
                </a:solidFill>
              </a:rPr>
              <a:t>run-rate</a:t>
            </a:r>
            <a:endParaRPr lang="en-US" sz="2000" i="1" dirty="0">
              <a:solidFill>
                <a:schemeClr val="accent5"/>
              </a:solidFill>
            </a:endParaRPr>
          </a:p>
          <a:p>
            <a:pPr marL="457200" indent="-457200">
              <a:buFont typeface="Arial" charset="0"/>
              <a:buChar char="•"/>
            </a:pPr>
            <a:r>
              <a:rPr lang="en-US" sz="2000" b="1" dirty="0" smtClean="0"/>
              <a:t>Edge View Properties</a:t>
            </a:r>
            <a:endParaRPr lang="en-US" sz="2000" b="1" dirty="0"/>
          </a:p>
          <a:p>
            <a:r>
              <a:rPr lang="en-US" sz="2000" i="1" dirty="0"/>
              <a:t>	</a:t>
            </a:r>
            <a:r>
              <a:rPr lang="en-US" sz="2000" i="1" dirty="0" smtClean="0">
                <a:solidFill>
                  <a:schemeClr val="accent5"/>
                </a:solidFill>
              </a:rPr>
              <a:t>30 Acres Prime Commercial Real Estate</a:t>
            </a:r>
            <a:endParaRPr lang="en-US" sz="2000" i="1" dirty="0">
              <a:solidFill>
                <a:schemeClr val="accent5"/>
              </a:solidFill>
            </a:endParaRPr>
          </a:p>
          <a:p>
            <a:pPr marL="457200" indent="-457200">
              <a:buFont typeface="Arial" charset="0"/>
              <a:buChar char="•"/>
            </a:pPr>
            <a:r>
              <a:rPr lang="en-US" sz="2000" b="1" dirty="0" smtClean="0"/>
              <a:t>Mission Tuition</a:t>
            </a:r>
            <a:endParaRPr lang="en-US" sz="2000" b="1" dirty="0"/>
          </a:p>
          <a:p>
            <a:r>
              <a:rPr lang="en-US" sz="2000" i="1" dirty="0"/>
              <a:t>	</a:t>
            </a:r>
            <a:r>
              <a:rPr lang="en-US" sz="2000" i="1" dirty="0" smtClean="0">
                <a:solidFill>
                  <a:schemeClr val="accent5"/>
                </a:solidFill>
              </a:rPr>
              <a:t>Massive Merchant Shopping Network</a:t>
            </a:r>
          </a:p>
        </p:txBody>
      </p:sp>
      <p:pic>
        <p:nvPicPr>
          <p:cNvPr id="7174" name="Picture 6" descr="Image result for repicci's italian ice"/>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11856" y="956642"/>
            <a:ext cx="1327313" cy="172399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Cardiff International, Inc."/>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25230" y="-16502"/>
            <a:ext cx="3218770" cy="85833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http://romeosnypizza.com/img/banner1.png"/>
          <p:cNvPicPr>
            <a:picLocks noChangeAspect="1" noChangeArrowheads="1"/>
          </p:cNvPicPr>
          <p:nvPr/>
        </p:nvPicPr>
        <p:blipFill rotWithShape="1">
          <a:blip r:embed="rId4">
            <a:extLst>
              <a:ext uri="{28A0092B-C50C-407E-A947-70E740481C1C}">
                <a14:useLocalDpi xmlns:a14="http://schemas.microsoft.com/office/drawing/2010/main" val="0"/>
              </a:ext>
            </a:extLst>
          </a:blip>
          <a:srcRect r="67066" b="29971"/>
          <a:stretch/>
        </p:blipFill>
        <p:spPr bwMode="auto">
          <a:xfrm>
            <a:off x="7339169" y="1763486"/>
            <a:ext cx="1657350" cy="254448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13" name="Picture 2" descr="Acquisition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75454" y="4627760"/>
            <a:ext cx="2694562" cy="114249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Acquisitions"/>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90588" y="2920904"/>
            <a:ext cx="1548581" cy="1203468"/>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4" descr="Image result for Consulting Services Support Corporation"/>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354506" y="1930470"/>
            <a:ext cx="1701595" cy="16610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98053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836023"/>
            <a:ext cx="9144000" cy="91440"/>
          </a:xfrm>
          <a:prstGeom prst="rect">
            <a:avLst/>
          </a:prstGeom>
          <a:solidFill>
            <a:srgbClr val="5D59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0" y="0"/>
            <a:ext cx="9144000" cy="836023"/>
          </a:xfrm>
          <a:prstGeom prst="rect">
            <a:avLst/>
          </a:prstGeom>
          <a:solidFill>
            <a:srgbClr val="A6C5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0" y="6297568"/>
            <a:ext cx="9144000" cy="45719"/>
          </a:xfrm>
          <a:prstGeom prst="rect">
            <a:avLst/>
          </a:prstGeom>
          <a:solidFill>
            <a:srgbClr val="5D59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2"/>
          </p:nvPr>
        </p:nvSpPr>
        <p:spPr/>
        <p:txBody>
          <a:bodyPr/>
          <a:lstStyle/>
          <a:p>
            <a:fld id="{E76451AE-FB61-44C2-95EC-BBCEE6CC5AA3}" type="slidenum">
              <a:rPr lang="en-US" smtClean="0"/>
              <a:t>8</a:t>
            </a:fld>
            <a:endParaRPr lang="en-US" dirty="0"/>
          </a:p>
        </p:txBody>
      </p:sp>
      <p:sp>
        <p:nvSpPr>
          <p:cNvPr id="6" name="TextBox 5"/>
          <p:cNvSpPr txBox="1"/>
          <p:nvPr/>
        </p:nvSpPr>
        <p:spPr>
          <a:xfrm>
            <a:off x="655592" y="6400414"/>
            <a:ext cx="3642088" cy="276999"/>
          </a:xfrm>
          <a:prstGeom prst="rect">
            <a:avLst/>
          </a:prstGeom>
          <a:noFill/>
        </p:spPr>
        <p:txBody>
          <a:bodyPr wrap="square" rtlCol="0">
            <a:spAutoFit/>
          </a:bodyPr>
          <a:lstStyle/>
          <a:p>
            <a:r>
              <a:rPr lang="en-US" sz="1200" dirty="0">
                <a:solidFill>
                  <a:srgbClr val="898989"/>
                </a:solidFill>
              </a:rPr>
              <a:t>Cardiff International, Inc. (</a:t>
            </a:r>
            <a:r>
              <a:rPr lang="en-US" sz="1200" dirty="0" smtClean="0">
                <a:solidFill>
                  <a:srgbClr val="898989"/>
                </a:solidFill>
              </a:rPr>
              <a:t>OTCQB: </a:t>
            </a:r>
            <a:r>
              <a:rPr lang="en-US" sz="1200" dirty="0">
                <a:solidFill>
                  <a:srgbClr val="898989"/>
                </a:solidFill>
              </a:rPr>
              <a:t>CDIF) | </a:t>
            </a:r>
            <a:r>
              <a:rPr lang="en-US" sz="1200" dirty="0" smtClean="0">
                <a:solidFill>
                  <a:srgbClr val="898989"/>
                </a:solidFill>
              </a:rPr>
              <a:t>2017</a:t>
            </a:r>
            <a:endParaRPr lang="en-US" sz="1200" dirty="0">
              <a:solidFill>
                <a:srgbClr val="898989"/>
              </a:solidFill>
            </a:endParaRPr>
          </a:p>
        </p:txBody>
      </p:sp>
      <p:sp>
        <p:nvSpPr>
          <p:cNvPr id="7" name="TextBox 6"/>
          <p:cNvSpPr txBox="1"/>
          <p:nvPr/>
        </p:nvSpPr>
        <p:spPr>
          <a:xfrm>
            <a:off x="248194" y="130629"/>
            <a:ext cx="5812972" cy="584775"/>
          </a:xfrm>
          <a:prstGeom prst="rect">
            <a:avLst/>
          </a:prstGeom>
          <a:noFill/>
        </p:spPr>
        <p:txBody>
          <a:bodyPr wrap="square" rtlCol="0">
            <a:spAutoFit/>
          </a:bodyPr>
          <a:lstStyle/>
          <a:p>
            <a:r>
              <a:rPr lang="en-US" sz="3200" b="1" dirty="0" smtClean="0">
                <a:solidFill>
                  <a:schemeClr val="bg1"/>
                </a:solidFill>
              </a:rPr>
              <a:t>Market Opportunity</a:t>
            </a:r>
            <a:endParaRPr lang="en-US" sz="3200" b="1" dirty="0">
              <a:solidFill>
                <a:schemeClr val="bg1"/>
              </a:solidFill>
            </a:endParaRPr>
          </a:p>
        </p:txBody>
      </p:sp>
      <p:sp>
        <p:nvSpPr>
          <p:cNvPr id="9" name="Rectangle 8"/>
          <p:cNvSpPr/>
          <p:nvPr/>
        </p:nvSpPr>
        <p:spPr>
          <a:xfrm>
            <a:off x="655592" y="1759524"/>
            <a:ext cx="7705453" cy="430887"/>
          </a:xfrm>
          <a:prstGeom prst="rect">
            <a:avLst/>
          </a:prstGeom>
        </p:spPr>
        <p:txBody>
          <a:bodyPr wrap="square">
            <a:spAutoFit/>
          </a:bodyPr>
          <a:lstStyle/>
          <a:p>
            <a:endParaRPr lang="en-US" sz="2200" dirty="0">
              <a:latin typeface="+mj-lt"/>
            </a:endParaRPr>
          </a:p>
        </p:txBody>
      </p:sp>
      <p:sp>
        <p:nvSpPr>
          <p:cNvPr id="8" name="Rectangle 7"/>
          <p:cNvSpPr/>
          <p:nvPr/>
        </p:nvSpPr>
        <p:spPr>
          <a:xfrm>
            <a:off x="1125415" y="1672046"/>
            <a:ext cx="6928339" cy="369332"/>
          </a:xfrm>
          <a:prstGeom prst="rect">
            <a:avLst/>
          </a:prstGeom>
        </p:spPr>
        <p:txBody>
          <a:bodyPr wrap="square">
            <a:spAutoFit/>
          </a:bodyPr>
          <a:lstStyle/>
          <a:p>
            <a:pPr algn="just"/>
            <a:endParaRPr lang="en-US" altLang="en-US" dirty="0">
              <a:solidFill>
                <a:srgbClr val="002060"/>
              </a:solidFill>
              <a:ea typeface="Calibri" panose="020F0502020204030204" pitchFamily="34" charset="0"/>
              <a:cs typeface="Times New Roman" panose="02020603050405020304" pitchFamily="18" charset="0"/>
            </a:endParaRPr>
          </a:p>
        </p:txBody>
      </p:sp>
      <p:sp>
        <p:nvSpPr>
          <p:cNvPr id="10" name="Rectangle 9"/>
          <p:cNvSpPr/>
          <p:nvPr/>
        </p:nvSpPr>
        <p:spPr>
          <a:xfrm>
            <a:off x="527539" y="772623"/>
            <a:ext cx="8291146" cy="4465325"/>
          </a:xfrm>
          <a:prstGeom prst="rect">
            <a:avLst/>
          </a:prstGeom>
        </p:spPr>
        <p:txBody>
          <a:bodyPr wrap="square">
            <a:spAutoFit/>
          </a:bodyPr>
          <a:lstStyle/>
          <a:p>
            <a:pPr lvl="0" defTabSz="342900">
              <a:spcBef>
                <a:spcPts val="750"/>
              </a:spcBef>
              <a:buClr>
                <a:srgbClr val="90C226"/>
              </a:buClr>
              <a:buSzPct val="80000"/>
            </a:pPr>
            <a:endParaRPr lang="en-US" sz="1350" dirty="0">
              <a:solidFill>
                <a:prstClr val="black">
                  <a:lumMod val="75000"/>
                  <a:lumOff val="25000"/>
                </a:prstClr>
              </a:solidFill>
              <a:latin typeface="Trebuchet MS" panose="020B0603020202020204"/>
            </a:endParaRPr>
          </a:p>
          <a:p>
            <a:pPr marL="257175" lvl="0" indent="-257175" defTabSz="342900">
              <a:lnSpc>
                <a:spcPct val="200000"/>
              </a:lnSpc>
              <a:spcBef>
                <a:spcPts val="750"/>
              </a:spcBef>
              <a:buClr>
                <a:srgbClr val="90C226"/>
              </a:buClr>
              <a:buSzPct val="80000"/>
              <a:buFont typeface="Wingdings 3" charset="2"/>
              <a:buChar char=""/>
            </a:pPr>
            <a:r>
              <a:rPr lang="en-US" sz="1600" b="1" dirty="0" smtClean="0">
                <a:solidFill>
                  <a:srgbClr val="54A021"/>
                </a:solidFill>
                <a:latin typeface="Trebuchet MS" panose="020B0603020202020204"/>
              </a:rPr>
              <a:t>Target </a:t>
            </a:r>
            <a:r>
              <a:rPr lang="en-US" sz="1600" b="1" dirty="0">
                <a:solidFill>
                  <a:srgbClr val="54A021"/>
                </a:solidFill>
                <a:latin typeface="Trebuchet MS" panose="020B0603020202020204"/>
              </a:rPr>
              <a:t>1</a:t>
            </a:r>
            <a:r>
              <a:rPr lang="en-US" sz="1600" b="1" dirty="0" smtClean="0">
                <a:solidFill>
                  <a:srgbClr val="54A021"/>
                </a:solidFill>
                <a:latin typeface="Trebuchet MS" panose="020B0603020202020204"/>
              </a:rPr>
              <a:t>: </a:t>
            </a:r>
            <a:r>
              <a:rPr lang="en-US" sz="1600" dirty="0">
                <a:solidFill>
                  <a:srgbClr val="002060"/>
                </a:solidFill>
                <a:latin typeface="Trebuchet MS" panose="020B0603020202020204"/>
              </a:rPr>
              <a:t>Gourmet Super Markets, Value $31M, Revenue $45M, Earnings $5.2M</a:t>
            </a:r>
          </a:p>
          <a:p>
            <a:pPr marL="257175" lvl="0" indent="-257175" defTabSz="342900">
              <a:lnSpc>
                <a:spcPct val="200000"/>
              </a:lnSpc>
              <a:spcBef>
                <a:spcPts val="750"/>
              </a:spcBef>
              <a:buClr>
                <a:srgbClr val="90C226"/>
              </a:buClr>
              <a:buSzPct val="80000"/>
              <a:buFont typeface="Wingdings 3" charset="2"/>
              <a:buChar char=""/>
            </a:pPr>
            <a:r>
              <a:rPr lang="en-US" sz="1600" b="1" dirty="0">
                <a:solidFill>
                  <a:srgbClr val="54A021"/>
                </a:solidFill>
                <a:latin typeface="Trebuchet MS" panose="020B0603020202020204"/>
              </a:rPr>
              <a:t>Target </a:t>
            </a:r>
            <a:r>
              <a:rPr lang="en-US" sz="1600" b="1" dirty="0" smtClean="0">
                <a:solidFill>
                  <a:srgbClr val="54A021"/>
                </a:solidFill>
                <a:latin typeface="Trebuchet MS" panose="020B0603020202020204"/>
              </a:rPr>
              <a:t>2: </a:t>
            </a:r>
            <a:r>
              <a:rPr lang="en-US" sz="1600" dirty="0">
                <a:solidFill>
                  <a:srgbClr val="002060"/>
                </a:solidFill>
                <a:latin typeface="Trebuchet MS" panose="020B0603020202020204"/>
              </a:rPr>
              <a:t>Real Estate Related to Target </a:t>
            </a:r>
            <a:r>
              <a:rPr lang="en-US" sz="1600" dirty="0" smtClean="0">
                <a:solidFill>
                  <a:srgbClr val="002060"/>
                </a:solidFill>
                <a:latin typeface="Trebuchet MS" panose="020B0603020202020204"/>
              </a:rPr>
              <a:t>2, </a:t>
            </a:r>
            <a:r>
              <a:rPr lang="en-US" sz="1600" dirty="0">
                <a:solidFill>
                  <a:srgbClr val="002060"/>
                </a:solidFill>
                <a:latin typeface="Trebuchet MS" panose="020B0603020202020204"/>
              </a:rPr>
              <a:t>Value of $51.5M- Generates $6.6M </a:t>
            </a:r>
          </a:p>
          <a:p>
            <a:pPr marL="257175" lvl="0" indent="-257175" defTabSz="342900">
              <a:lnSpc>
                <a:spcPct val="200000"/>
              </a:lnSpc>
              <a:spcBef>
                <a:spcPts val="750"/>
              </a:spcBef>
              <a:buClr>
                <a:srgbClr val="90C226"/>
              </a:buClr>
              <a:buSzPct val="80000"/>
              <a:buFont typeface="Wingdings 3" charset="2"/>
              <a:buChar char=""/>
            </a:pPr>
            <a:r>
              <a:rPr lang="en-US" sz="1600" b="1" dirty="0">
                <a:solidFill>
                  <a:srgbClr val="54A021"/>
                </a:solidFill>
                <a:latin typeface="Trebuchet MS" panose="020B0603020202020204"/>
              </a:rPr>
              <a:t>Target </a:t>
            </a:r>
            <a:r>
              <a:rPr lang="en-US" sz="1600" b="1" dirty="0" smtClean="0">
                <a:solidFill>
                  <a:srgbClr val="54A021"/>
                </a:solidFill>
                <a:latin typeface="Trebuchet MS" panose="020B0603020202020204"/>
              </a:rPr>
              <a:t>3: </a:t>
            </a:r>
            <a:r>
              <a:rPr lang="en-US" sz="1600" dirty="0">
                <a:solidFill>
                  <a:srgbClr val="002060"/>
                </a:solidFill>
                <a:latin typeface="Trebuchet MS" panose="020B0603020202020204"/>
              </a:rPr>
              <a:t>Mobile Home Park, 47 Corporate owned units, Value of $3.2M</a:t>
            </a:r>
          </a:p>
          <a:p>
            <a:pPr marL="257175" lvl="0" indent="-257175" defTabSz="342900">
              <a:lnSpc>
                <a:spcPct val="200000"/>
              </a:lnSpc>
              <a:spcBef>
                <a:spcPts val="750"/>
              </a:spcBef>
              <a:buClr>
                <a:srgbClr val="90C226"/>
              </a:buClr>
              <a:buSzPct val="80000"/>
              <a:buFont typeface="Wingdings 3" charset="2"/>
              <a:buChar char=""/>
            </a:pPr>
            <a:r>
              <a:rPr lang="en-US" sz="1600" b="1" dirty="0">
                <a:solidFill>
                  <a:srgbClr val="54A021"/>
                </a:solidFill>
                <a:latin typeface="Trebuchet MS" panose="020B0603020202020204"/>
              </a:rPr>
              <a:t>Target </a:t>
            </a:r>
            <a:r>
              <a:rPr lang="en-US" sz="1600" b="1" dirty="0" smtClean="0">
                <a:solidFill>
                  <a:srgbClr val="54A021"/>
                </a:solidFill>
                <a:latin typeface="Trebuchet MS" panose="020B0603020202020204"/>
              </a:rPr>
              <a:t>4: </a:t>
            </a:r>
            <a:r>
              <a:rPr lang="en-US" sz="1600" dirty="0">
                <a:solidFill>
                  <a:srgbClr val="002060"/>
                </a:solidFill>
                <a:latin typeface="Trebuchet MS" panose="020B0603020202020204"/>
              </a:rPr>
              <a:t>Rapid Growth Dental Chain, 14 Locations. Value of $12,000,000. </a:t>
            </a:r>
          </a:p>
          <a:p>
            <a:pPr marL="257175" lvl="0" indent="-257175" defTabSz="342900">
              <a:lnSpc>
                <a:spcPct val="200000"/>
              </a:lnSpc>
              <a:spcBef>
                <a:spcPts val="750"/>
              </a:spcBef>
              <a:buClr>
                <a:srgbClr val="90C226"/>
              </a:buClr>
              <a:buSzPct val="80000"/>
              <a:buFont typeface="Wingdings 3" charset="2"/>
              <a:buChar char=""/>
            </a:pPr>
            <a:r>
              <a:rPr lang="en-US" sz="1600" b="1" dirty="0">
                <a:solidFill>
                  <a:srgbClr val="54A021"/>
                </a:solidFill>
                <a:latin typeface="Trebuchet MS" panose="020B0603020202020204"/>
              </a:rPr>
              <a:t>Target </a:t>
            </a:r>
            <a:r>
              <a:rPr lang="en-US" sz="1600" b="1" dirty="0" smtClean="0">
                <a:solidFill>
                  <a:srgbClr val="54A021"/>
                </a:solidFill>
                <a:latin typeface="Trebuchet MS" panose="020B0603020202020204"/>
              </a:rPr>
              <a:t>5: </a:t>
            </a:r>
            <a:r>
              <a:rPr lang="en-US" sz="1600" dirty="0">
                <a:solidFill>
                  <a:srgbClr val="002060"/>
                </a:solidFill>
                <a:latin typeface="Trebuchet MS" panose="020B0603020202020204"/>
              </a:rPr>
              <a:t>Nutraceutical Manufacturer, Value of $5,550,000 - Generates $650,000</a:t>
            </a:r>
          </a:p>
          <a:p>
            <a:pPr marL="257175" lvl="0" indent="-257175" defTabSz="342900">
              <a:lnSpc>
                <a:spcPct val="200000"/>
              </a:lnSpc>
              <a:spcBef>
                <a:spcPts val="750"/>
              </a:spcBef>
              <a:buClr>
                <a:srgbClr val="90C226"/>
              </a:buClr>
              <a:buSzPct val="80000"/>
              <a:buFont typeface="Wingdings 3" charset="2"/>
              <a:buChar char=""/>
            </a:pPr>
            <a:r>
              <a:rPr lang="en-US" sz="1600" b="1" dirty="0" smtClean="0">
                <a:solidFill>
                  <a:srgbClr val="54A021"/>
                </a:solidFill>
                <a:latin typeface="Trebuchet MS" panose="020B0603020202020204"/>
              </a:rPr>
              <a:t>Target 6: </a:t>
            </a:r>
            <a:r>
              <a:rPr lang="en-US" sz="1600" dirty="0">
                <a:solidFill>
                  <a:srgbClr val="002060"/>
                </a:solidFill>
                <a:latin typeface="Trebuchet MS" panose="020B0603020202020204"/>
              </a:rPr>
              <a:t>Pharma Grade Nutraceutical Spinoff, Value of $3,500,000 </a:t>
            </a:r>
          </a:p>
          <a:p>
            <a:pPr marL="257175" lvl="0" indent="-257175" defTabSz="342900">
              <a:lnSpc>
                <a:spcPct val="200000"/>
              </a:lnSpc>
              <a:spcBef>
                <a:spcPts val="750"/>
              </a:spcBef>
              <a:buClr>
                <a:srgbClr val="90C226"/>
              </a:buClr>
              <a:buSzPct val="80000"/>
              <a:buFont typeface="Wingdings 3" charset="2"/>
              <a:buChar char=""/>
            </a:pPr>
            <a:endParaRPr lang="en-US" sz="1600" dirty="0">
              <a:solidFill>
                <a:srgbClr val="002060"/>
              </a:solidFill>
              <a:latin typeface="Trebuchet MS" panose="020B0603020202020204"/>
            </a:endParaRPr>
          </a:p>
        </p:txBody>
      </p:sp>
      <p:pic>
        <p:nvPicPr>
          <p:cNvPr id="11" name="Picture 2" descr="Cardiff International, Inc."/>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25230" y="-16502"/>
            <a:ext cx="3218770" cy="858339"/>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223072" y="5292049"/>
            <a:ext cx="8570491" cy="861774"/>
          </a:xfrm>
          <a:prstGeom prst="rect">
            <a:avLst/>
          </a:prstGeom>
          <a:noFill/>
        </p:spPr>
        <p:txBody>
          <a:bodyPr wrap="square" rtlCol="0">
            <a:spAutoFit/>
          </a:bodyPr>
          <a:lstStyle/>
          <a:p>
            <a:pPr algn="ctr"/>
            <a:r>
              <a:rPr lang="en-US" sz="3000" b="1" dirty="0" smtClean="0"/>
              <a:t>TOTAL ADDITIONAL REVENUE:  $68,000,000</a:t>
            </a:r>
          </a:p>
          <a:p>
            <a:pPr algn="ctr"/>
            <a:r>
              <a:rPr lang="en-US" sz="2000" i="1" dirty="0" smtClean="0"/>
              <a:t>with $25M cash/stock deals</a:t>
            </a:r>
            <a:endParaRPr lang="en-US" sz="2000" i="1" dirty="0"/>
          </a:p>
        </p:txBody>
      </p:sp>
    </p:spTree>
    <p:extLst>
      <p:ext uri="{BB962C8B-B14F-4D97-AF65-F5344CB8AC3E}">
        <p14:creationId xmlns:p14="http://schemas.microsoft.com/office/powerpoint/2010/main" val="104135663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836023"/>
            <a:ext cx="9144000" cy="91440"/>
          </a:xfrm>
          <a:prstGeom prst="rect">
            <a:avLst/>
          </a:prstGeom>
          <a:solidFill>
            <a:srgbClr val="5D59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0" y="0"/>
            <a:ext cx="9144000" cy="836023"/>
          </a:xfrm>
          <a:prstGeom prst="rect">
            <a:avLst/>
          </a:prstGeom>
          <a:solidFill>
            <a:srgbClr val="A6C5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0" y="6297568"/>
            <a:ext cx="9144000" cy="45719"/>
          </a:xfrm>
          <a:prstGeom prst="rect">
            <a:avLst/>
          </a:prstGeom>
          <a:solidFill>
            <a:srgbClr val="5D59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2"/>
          </p:nvPr>
        </p:nvSpPr>
        <p:spPr/>
        <p:txBody>
          <a:bodyPr/>
          <a:lstStyle/>
          <a:p>
            <a:fld id="{E76451AE-FB61-44C2-95EC-BBCEE6CC5AA3}" type="slidenum">
              <a:rPr lang="en-US" smtClean="0"/>
              <a:t>9</a:t>
            </a:fld>
            <a:endParaRPr lang="en-US" dirty="0"/>
          </a:p>
        </p:txBody>
      </p:sp>
      <p:sp>
        <p:nvSpPr>
          <p:cNvPr id="6" name="TextBox 5"/>
          <p:cNvSpPr txBox="1"/>
          <p:nvPr/>
        </p:nvSpPr>
        <p:spPr>
          <a:xfrm>
            <a:off x="655592" y="6400414"/>
            <a:ext cx="3642088" cy="276999"/>
          </a:xfrm>
          <a:prstGeom prst="rect">
            <a:avLst/>
          </a:prstGeom>
          <a:noFill/>
        </p:spPr>
        <p:txBody>
          <a:bodyPr wrap="square" rtlCol="0">
            <a:spAutoFit/>
          </a:bodyPr>
          <a:lstStyle/>
          <a:p>
            <a:r>
              <a:rPr lang="en-US" sz="1200" dirty="0">
                <a:solidFill>
                  <a:srgbClr val="898989"/>
                </a:solidFill>
              </a:rPr>
              <a:t>Cardiff International, Inc. (</a:t>
            </a:r>
            <a:r>
              <a:rPr lang="en-US" sz="1200" dirty="0" smtClean="0">
                <a:solidFill>
                  <a:srgbClr val="898989"/>
                </a:solidFill>
              </a:rPr>
              <a:t>OTCQB: </a:t>
            </a:r>
            <a:r>
              <a:rPr lang="en-US" sz="1200" dirty="0">
                <a:solidFill>
                  <a:srgbClr val="898989"/>
                </a:solidFill>
              </a:rPr>
              <a:t>CDIF) | </a:t>
            </a:r>
            <a:r>
              <a:rPr lang="en-US" sz="1200" dirty="0" smtClean="0">
                <a:solidFill>
                  <a:srgbClr val="898989"/>
                </a:solidFill>
              </a:rPr>
              <a:t>2017</a:t>
            </a:r>
            <a:endParaRPr lang="en-US" sz="1200" dirty="0">
              <a:solidFill>
                <a:srgbClr val="898989"/>
              </a:solidFill>
            </a:endParaRPr>
          </a:p>
        </p:txBody>
      </p:sp>
      <p:sp>
        <p:nvSpPr>
          <p:cNvPr id="7" name="TextBox 6"/>
          <p:cNvSpPr txBox="1"/>
          <p:nvPr/>
        </p:nvSpPr>
        <p:spPr>
          <a:xfrm>
            <a:off x="248194" y="130629"/>
            <a:ext cx="5812972" cy="584775"/>
          </a:xfrm>
          <a:prstGeom prst="rect">
            <a:avLst/>
          </a:prstGeom>
          <a:noFill/>
        </p:spPr>
        <p:txBody>
          <a:bodyPr wrap="square" rtlCol="0">
            <a:spAutoFit/>
          </a:bodyPr>
          <a:lstStyle/>
          <a:p>
            <a:r>
              <a:rPr lang="en-US" sz="3200" b="1" dirty="0" smtClean="0">
                <a:solidFill>
                  <a:schemeClr val="bg1"/>
                </a:solidFill>
              </a:rPr>
              <a:t>Market Problem</a:t>
            </a:r>
            <a:endParaRPr lang="en-US" sz="3200" b="1" dirty="0">
              <a:solidFill>
                <a:schemeClr val="bg1"/>
              </a:solidFill>
            </a:endParaRPr>
          </a:p>
        </p:txBody>
      </p:sp>
      <p:sp>
        <p:nvSpPr>
          <p:cNvPr id="8" name="Rectangle 7"/>
          <p:cNvSpPr/>
          <p:nvPr/>
        </p:nvSpPr>
        <p:spPr>
          <a:xfrm>
            <a:off x="248194" y="2035726"/>
            <a:ext cx="5267703" cy="3970318"/>
          </a:xfrm>
          <a:prstGeom prst="rect">
            <a:avLst/>
          </a:prstGeom>
        </p:spPr>
        <p:txBody>
          <a:bodyPr wrap="square">
            <a:spAutoFit/>
          </a:bodyPr>
          <a:lstStyle/>
          <a:p>
            <a:pPr marL="457200" indent="-457200">
              <a:buAutoNum type="arabicPeriod"/>
            </a:pPr>
            <a:r>
              <a:rPr lang="en-US" sz="2200" dirty="0" smtClean="0">
                <a:solidFill>
                  <a:srgbClr val="424242"/>
                </a:solidFill>
              </a:rPr>
              <a:t>Struggle to sell their Business in Smaller Markets.</a:t>
            </a:r>
          </a:p>
          <a:p>
            <a:pPr marL="800100" lvl="1" indent="-342900">
              <a:buFontTx/>
              <a:buChar char="-"/>
            </a:pPr>
            <a:r>
              <a:rPr lang="en-US" sz="1600" dirty="0" smtClean="0">
                <a:solidFill>
                  <a:schemeClr val="accent5"/>
                </a:solidFill>
              </a:rPr>
              <a:t>The more profitable, the less likely they are to find a buyer.</a:t>
            </a:r>
          </a:p>
          <a:p>
            <a:pPr marL="800100" lvl="1" indent="-342900">
              <a:buFontTx/>
              <a:buChar char="-"/>
            </a:pPr>
            <a:endParaRPr lang="en-US" sz="2200" dirty="0" smtClean="0">
              <a:solidFill>
                <a:srgbClr val="424242"/>
              </a:solidFill>
            </a:endParaRPr>
          </a:p>
          <a:p>
            <a:pPr marL="457200" indent="-457200">
              <a:buAutoNum type="arabicPeriod"/>
            </a:pPr>
            <a:r>
              <a:rPr lang="en-US" sz="2200" dirty="0" smtClean="0">
                <a:solidFill>
                  <a:srgbClr val="424242"/>
                </a:solidFill>
              </a:rPr>
              <a:t>Struggle Getting Market Value.</a:t>
            </a:r>
          </a:p>
          <a:p>
            <a:pPr marL="457200" indent="-457200">
              <a:buAutoNum type="arabicPeriod"/>
            </a:pPr>
            <a:endParaRPr lang="en-US" sz="2200" dirty="0" smtClean="0">
              <a:solidFill>
                <a:srgbClr val="424242"/>
              </a:solidFill>
            </a:endParaRPr>
          </a:p>
          <a:p>
            <a:pPr marL="457200" indent="-457200">
              <a:buAutoNum type="arabicPeriod"/>
            </a:pPr>
            <a:r>
              <a:rPr lang="en-US" sz="2200" dirty="0" smtClean="0">
                <a:solidFill>
                  <a:srgbClr val="424242"/>
                </a:solidFill>
              </a:rPr>
              <a:t>Struggle Getting Financing to Grow the Business</a:t>
            </a:r>
          </a:p>
          <a:p>
            <a:pPr marL="457200" indent="-457200">
              <a:buAutoNum type="arabicPeriod"/>
            </a:pPr>
            <a:endParaRPr lang="en-US" sz="2200" dirty="0" smtClean="0">
              <a:solidFill>
                <a:srgbClr val="424242"/>
              </a:solidFill>
            </a:endParaRPr>
          </a:p>
          <a:p>
            <a:pPr marL="457200" indent="-457200">
              <a:buAutoNum type="arabicPeriod"/>
            </a:pPr>
            <a:r>
              <a:rPr lang="en-US" sz="2200" dirty="0" smtClean="0">
                <a:solidFill>
                  <a:srgbClr val="424242"/>
                </a:solidFill>
              </a:rPr>
              <a:t>Struggle Getting Investment to Reduce Debt &amp; Reduce Operating Costs</a:t>
            </a:r>
            <a:endParaRPr lang="en-US" sz="2200" dirty="0">
              <a:solidFill>
                <a:srgbClr val="424242"/>
              </a:solidFill>
            </a:endParaRPr>
          </a:p>
        </p:txBody>
      </p:sp>
      <p:sp>
        <p:nvSpPr>
          <p:cNvPr id="10" name="Rectangle 9"/>
          <p:cNvSpPr/>
          <p:nvPr/>
        </p:nvSpPr>
        <p:spPr>
          <a:xfrm>
            <a:off x="117986" y="1120202"/>
            <a:ext cx="8902445" cy="492443"/>
          </a:xfrm>
          <a:prstGeom prst="rect">
            <a:avLst/>
          </a:prstGeom>
        </p:spPr>
        <p:txBody>
          <a:bodyPr wrap="square">
            <a:spAutoFit/>
          </a:bodyPr>
          <a:lstStyle/>
          <a:p>
            <a:pPr lvl="0" algn="ctr"/>
            <a:r>
              <a:rPr lang="en-US" sz="2600" b="1" dirty="0" smtClean="0">
                <a:solidFill>
                  <a:srgbClr val="424242"/>
                </a:solidFill>
              </a:rPr>
              <a:t>Profitable private </a:t>
            </a:r>
            <a:r>
              <a:rPr lang="en-US" sz="2600" b="1" dirty="0">
                <a:solidFill>
                  <a:srgbClr val="424242"/>
                </a:solidFill>
              </a:rPr>
              <a:t>c</a:t>
            </a:r>
            <a:r>
              <a:rPr lang="en-US" sz="2600" b="1" dirty="0" smtClean="0">
                <a:solidFill>
                  <a:srgbClr val="424242"/>
                </a:solidFill>
              </a:rPr>
              <a:t>ompanies in sub-prime </a:t>
            </a:r>
            <a:r>
              <a:rPr lang="en-US" sz="2600" b="1" dirty="0">
                <a:solidFill>
                  <a:srgbClr val="424242"/>
                </a:solidFill>
              </a:rPr>
              <a:t>m</a:t>
            </a:r>
            <a:r>
              <a:rPr lang="en-US" sz="2600" b="1" dirty="0" smtClean="0">
                <a:solidFill>
                  <a:srgbClr val="424242"/>
                </a:solidFill>
              </a:rPr>
              <a:t>arkets </a:t>
            </a:r>
            <a:r>
              <a:rPr lang="en-US" sz="2600" b="1" dirty="0">
                <a:solidFill>
                  <a:srgbClr val="424242"/>
                </a:solidFill>
              </a:rPr>
              <a:t>s</a:t>
            </a:r>
            <a:r>
              <a:rPr lang="en-US" sz="2600" b="1" dirty="0" smtClean="0">
                <a:solidFill>
                  <a:srgbClr val="424242"/>
                </a:solidFill>
              </a:rPr>
              <a:t>truggle.</a:t>
            </a:r>
            <a:endParaRPr lang="en-US" sz="2600" b="1" dirty="0">
              <a:solidFill>
                <a:srgbClr val="424242"/>
              </a:solidFill>
            </a:endParaRPr>
          </a:p>
        </p:txBody>
      </p:sp>
      <p:pic>
        <p:nvPicPr>
          <p:cNvPr id="14" name="Picture 2" descr="Cardiff International, Inc."/>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25230" y="-16502"/>
            <a:ext cx="3218770" cy="858339"/>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p:cNvPicPr>
            <a:picLocks noChangeAspect="1"/>
          </p:cNvPicPr>
          <p:nvPr/>
        </p:nvPicPr>
        <p:blipFill>
          <a:blip r:embed="rId4"/>
          <a:stretch>
            <a:fillRect/>
          </a:stretch>
        </p:blipFill>
        <p:spPr>
          <a:xfrm>
            <a:off x="5648632" y="2064509"/>
            <a:ext cx="2866718" cy="1906367"/>
          </a:xfrm>
          <a:prstGeom prst="rect">
            <a:avLst/>
          </a:prstGeom>
        </p:spPr>
      </p:pic>
      <p:pic>
        <p:nvPicPr>
          <p:cNvPr id="16" name="Picture 15"/>
          <p:cNvPicPr>
            <a:picLocks noChangeAspect="1"/>
          </p:cNvPicPr>
          <p:nvPr/>
        </p:nvPicPr>
        <p:blipFill>
          <a:blip r:embed="rId5"/>
          <a:stretch>
            <a:fillRect/>
          </a:stretch>
        </p:blipFill>
        <p:spPr>
          <a:xfrm>
            <a:off x="5648632" y="4290957"/>
            <a:ext cx="2866718" cy="1686305"/>
          </a:xfrm>
          <a:prstGeom prst="rect">
            <a:avLst/>
          </a:prstGeom>
        </p:spPr>
      </p:pic>
      <p:sp>
        <p:nvSpPr>
          <p:cNvPr id="17" name="Rectangle 16"/>
          <p:cNvSpPr/>
          <p:nvPr/>
        </p:nvSpPr>
        <p:spPr>
          <a:xfrm>
            <a:off x="-2791" y="1819982"/>
            <a:ext cx="9144000" cy="45719"/>
          </a:xfrm>
          <a:prstGeom prst="rect">
            <a:avLst/>
          </a:prstGeom>
          <a:solidFill>
            <a:srgbClr val="5D59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7558861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13395</TotalTime>
  <Words>1215</Words>
  <Application>Microsoft Macintosh PowerPoint</Application>
  <PresentationFormat>On-screen Show (4:3)</PresentationFormat>
  <Paragraphs>227</Paragraphs>
  <Slides>18</Slides>
  <Notes>7</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18</vt:i4>
      </vt:variant>
    </vt:vector>
  </HeadingPairs>
  <TitlesOfParts>
    <vt:vector size="27" baseType="lpstr">
      <vt:lpstr>Calibri</vt:lpstr>
      <vt:lpstr>Calibri Light</vt:lpstr>
      <vt:lpstr>Poppins</vt:lpstr>
      <vt:lpstr>Times New Roman</vt:lpstr>
      <vt:lpstr>Trebuchet MS</vt:lpstr>
      <vt:lpstr>Wingdings</vt:lpstr>
      <vt:lpstr>Wingdings 3</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Cardiff</dc:title>
  <dc:creator>Paul Kuntz</dc:creator>
  <cp:lastModifiedBy>Dr. Rollan Roberts II</cp:lastModifiedBy>
  <cp:revision>98</cp:revision>
  <dcterms:created xsi:type="dcterms:W3CDTF">2017-01-11T17:23:26Z</dcterms:created>
  <dcterms:modified xsi:type="dcterms:W3CDTF">2017-04-13T12:04:51Z</dcterms:modified>
</cp:coreProperties>
</file>